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3"/>
  </p:notesMasterIdLst>
  <p:handoutMasterIdLst>
    <p:handoutMasterId r:id="rId34"/>
  </p:handoutMasterIdLst>
  <p:sldIdLst>
    <p:sldId id="306" r:id="rId5"/>
    <p:sldId id="307" r:id="rId6"/>
    <p:sldId id="332" r:id="rId7"/>
    <p:sldId id="308" r:id="rId8"/>
    <p:sldId id="333" r:id="rId9"/>
    <p:sldId id="335" r:id="rId10"/>
    <p:sldId id="334" r:id="rId11"/>
    <p:sldId id="336" r:id="rId12"/>
    <p:sldId id="309" r:id="rId13"/>
    <p:sldId id="314" r:id="rId14"/>
    <p:sldId id="316" r:id="rId15"/>
    <p:sldId id="317" r:id="rId16"/>
    <p:sldId id="318" r:id="rId17"/>
    <p:sldId id="319" r:id="rId18"/>
    <p:sldId id="320" r:id="rId19"/>
    <p:sldId id="321" r:id="rId20"/>
    <p:sldId id="322" r:id="rId21"/>
    <p:sldId id="323" r:id="rId22"/>
    <p:sldId id="324" r:id="rId23"/>
    <p:sldId id="325" r:id="rId24"/>
    <p:sldId id="329" r:id="rId25"/>
    <p:sldId id="327" r:id="rId26"/>
    <p:sldId id="326" r:id="rId27"/>
    <p:sldId id="330" r:id="rId28"/>
    <p:sldId id="331" r:id="rId29"/>
    <p:sldId id="310" r:id="rId30"/>
    <p:sldId id="311" r:id="rId31"/>
    <p:sldId id="312" r:id="rId32"/>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84967" autoAdjust="0"/>
  </p:normalViewPr>
  <p:slideViewPr>
    <p:cSldViewPr snapToGrid="0">
      <p:cViewPr varScale="1">
        <p:scale>
          <a:sx n="161" d="100"/>
          <a:sy n="161" d="100"/>
        </p:scale>
        <p:origin x="150" y="11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0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B121454-572C-47B6-B0F1-7CFD7D08BD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FBE84DF8-A565-40B7-BDF9-E1BF332F63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702A17-7AE3-4B44-889C-4D77A0FC7177}" type="datetime1">
              <a:rPr lang="de-DE" smtClean="0"/>
              <a:t>30.05.2022</a:t>
            </a:fld>
            <a:endParaRPr lang="de-DE" dirty="0"/>
          </a:p>
        </p:txBody>
      </p:sp>
      <p:sp>
        <p:nvSpPr>
          <p:cNvPr id="4" name="Fußzeilenplatzhalter 3">
            <a:extLst>
              <a:ext uri="{FF2B5EF4-FFF2-40B4-BE49-F238E27FC236}">
                <a16:creationId xmlns:a16="http://schemas.microsoft.com/office/drawing/2014/main" id="{850F16EA-C7BA-4258-A82D-3014F168BC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BFB372-C8D6-41CE-BCAE-07EF85FF4A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5EAEA9-BE18-43B6-9C4D-24166BA94A95}" type="slidenum">
              <a:rPr lang="de-DE" smtClean="0"/>
              <a:t>‹Nr.›</a:t>
            </a:fld>
            <a:endParaRPr lang="de-DE"/>
          </a:p>
        </p:txBody>
      </p:sp>
    </p:spTree>
    <p:extLst>
      <p:ext uri="{BB962C8B-B14F-4D97-AF65-F5344CB8AC3E}">
        <p14:creationId xmlns:p14="http://schemas.microsoft.com/office/powerpoint/2010/main" val="240684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50ACC-C7DD-445E-BC27-71FC31906D7B}" type="datetime1">
              <a:rPr lang="de-DE" smtClean="0"/>
              <a:pPr/>
              <a:t>30.05.2022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de-DE" noProof="0" smtClean="0"/>
              <a:t>‹Nr.›</a:t>
            </a:fld>
            <a:endParaRPr lang="de-DE"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1</a:t>
            </a:fld>
            <a:endParaRPr lang="de-DE" dirty="0"/>
          </a:p>
        </p:txBody>
      </p:sp>
    </p:spTree>
    <p:extLst>
      <p:ext uri="{BB962C8B-B14F-4D97-AF65-F5344CB8AC3E}">
        <p14:creationId xmlns:p14="http://schemas.microsoft.com/office/powerpoint/2010/main" val="1244555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2</a:t>
            </a:fld>
            <a:endParaRPr lang="de-DE" dirty="0"/>
          </a:p>
        </p:txBody>
      </p:sp>
    </p:spTree>
    <p:extLst>
      <p:ext uri="{BB962C8B-B14F-4D97-AF65-F5344CB8AC3E}">
        <p14:creationId xmlns:p14="http://schemas.microsoft.com/office/powerpoint/2010/main" val="218368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3</a:t>
            </a:fld>
            <a:endParaRPr lang="de-DE" dirty="0"/>
          </a:p>
        </p:txBody>
      </p:sp>
    </p:spTree>
    <p:extLst>
      <p:ext uri="{BB962C8B-B14F-4D97-AF65-F5344CB8AC3E}">
        <p14:creationId xmlns:p14="http://schemas.microsoft.com/office/powerpoint/2010/main" val="1449456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4</a:t>
            </a:fld>
            <a:endParaRPr lang="de-DE" dirty="0"/>
          </a:p>
        </p:txBody>
      </p:sp>
    </p:spTree>
    <p:extLst>
      <p:ext uri="{BB962C8B-B14F-4D97-AF65-F5344CB8AC3E}">
        <p14:creationId xmlns:p14="http://schemas.microsoft.com/office/powerpoint/2010/main" val="179414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9</a:t>
            </a:fld>
            <a:endParaRPr lang="de-DE"/>
          </a:p>
        </p:txBody>
      </p:sp>
    </p:spTree>
    <p:extLst>
      <p:ext uri="{BB962C8B-B14F-4D97-AF65-F5344CB8AC3E}">
        <p14:creationId xmlns:p14="http://schemas.microsoft.com/office/powerpoint/2010/main" val="223706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26</a:t>
            </a:fld>
            <a:endParaRPr lang="de-DE"/>
          </a:p>
        </p:txBody>
      </p:sp>
    </p:spTree>
    <p:extLst>
      <p:ext uri="{BB962C8B-B14F-4D97-AF65-F5344CB8AC3E}">
        <p14:creationId xmlns:p14="http://schemas.microsoft.com/office/powerpoint/2010/main" val="3347935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27</a:t>
            </a:fld>
            <a:endParaRPr lang="de-DE"/>
          </a:p>
        </p:txBody>
      </p:sp>
    </p:spTree>
    <p:extLst>
      <p:ext uri="{BB962C8B-B14F-4D97-AF65-F5344CB8AC3E}">
        <p14:creationId xmlns:p14="http://schemas.microsoft.com/office/powerpoint/2010/main" val="210584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28</a:t>
            </a:fld>
            <a:endParaRPr lang="de-DE"/>
          </a:p>
        </p:txBody>
      </p:sp>
    </p:spTree>
    <p:extLst>
      <p:ext uri="{BB962C8B-B14F-4D97-AF65-F5344CB8AC3E}">
        <p14:creationId xmlns:p14="http://schemas.microsoft.com/office/powerpoint/2010/main" val="1590322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rtlCol="0" anchor="b"/>
          <a:lstStyle>
            <a:lvl1pPr algn="l">
              <a:defRPr sz="6000" b="1" i="0" cap="all"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11" name="Gerader Verbinde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10" name="Gerader Verbinde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cxnSp>
        <p:nvCxnSpPr>
          <p:cNvPr id="10" name="Gerader Verbinde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5" name="Textplatzhalt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7" name="Inhaltsplatzhalt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de-DE" noProof="0"/>
              <a:t>Titel</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0" name="Bildplatzhalt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1" name="Bildplatzhalt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Nur Titel">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Bildplatzhalt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2" name="Bildplatzhalt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1" name="Bildplatzhalt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0" name="Bildplatzhalt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760720" y="585216"/>
            <a:ext cx="5276088" cy="2276856"/>
          </a:xfrm>
        </p:spPr>
        <p:txBody>
          <a:bodyPr rtlCol="0" anchor="b"/>
          <a:lstStyle>
            <a:lvl1pPr algn="r">
              <a:defRPr sz="4800" b="1" cap="all" spc="400" baseline="0">
                <a:solidFill>
                  <a:schemeClr val="bg1"/>
                </a:solidFill>
              </a:defRPr>
            </a:lvl1pPr>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de-DE" noProof="0"/>
              <a:t>Textmasterformat durch Klicken bearbeiten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p:txBody>
          <a:bodyPr rtlCol="0"/>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6" name="Gerader Verbinde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de-DE" noProof="0"/>
              <a:t>3.9.20XX</a:t>
            </a:r>
          </a:p>
        </p:txBody>
      </p:sp>
      <p:sp>
        <p:nvSpPr>
          <p:cNvPr id="3" name="Fußzeilenplatzhalt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de-DE" noProof="0"/>
              <a:t>Präsentationstitel</a:t>
            </a:r>
          </a:p>
        </p:txBody>
      </p:sp>
      <p:sp>
        <p:nvSpPr>
          <p:cNvPr id="4" name="Foliennummernplatzhalt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5" name="Gerader Verbinde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Bildplatzhalter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 2-Foli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594360"/>
            <a:ext cx="6272784" cy="2843784"/>
          </a:xfrm>
        </p:spPr>
        <p:txBody>
          <a:bodyPr rtlCol="0" anchor="b"/>
          <a:lstStyle>
            <a:lvl1pPr algn="l">
              <a:defRPr sz="54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9" name="Gerader Verbinde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de-DE"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Nur Titel">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Bildplatzhalt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de-DE" noProof="0"/>
              <a:t>Titel</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de-DE" noProof="0"/>
              <a:t>Textmasterformat durch Klicken bearbeiten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9" name="Gerader Verbinde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Abschnittsüberschrif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de-DE"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p:txBody>
          <a:bodyPr rtlCol="0"/>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7" name="Gerader Verbinde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el und Inhal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de-DE" noProof="0"/>
              <a:t>Titel</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257166-6921-4546-BA2C-99E464681F40}"/>
              </a:ext>
            </a:extLst>
          </p:cNvPr>
          <p:cNvSpPr>
            <a:spLocks noGrp="1"/>
          </p:cNvSpPr>
          <p:nvPr>
            <p:ph type="title" hasCustomPrompt="1"/>
          </p:nvPr>
        </p:nvSpPr>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8" name="Gerader Verbinde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de-DE" noProof="0"/>
              <a:t>3.9.20XX</a:t>
            </a:r>
          </a:p>
        </p:txBody>
      </p:sp>
      <p:sp>
        <p:nvSpPr>
          <p:cNvPr id="5" name="Fußzeilenplatzhalt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de-DE" noProof="0" smtClean="0"/>
              <a:t>‹Nr.›</a:t>
            </a:fld>
            <a:endParaRPr lang="de-DE"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console.actions.google.com/" TargetMode="External"/><Relationship Id="rId2" Type="http://schemas.openxmlformats.org/officeDocument/2006/relationships/hyperlink" Target="https://github.com/paul-schweng/eportfolio-HomeAutomation"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console.cloud.google.com/apis/api/homegraph.googleapis.com/overview" TargetMode="External"/><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console.cloud.google.com/apis/credential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onsole.firebase.google.com/" TargetMode="Externa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nsole.actions.google.com/"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6.xml"/><Relationship Id="rId5" Type="http://schemas.openxmlformats.org/officeDocument/2006/relationships/image" Target="../media/image28.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de-DE" sz="5400" spc="400" dirty="0">
                <a:solidFill>
                  <a:schemeClr val="bg1"/>
                </a:solidFill>
              </a:rPr>
              <a:t>Home Automation</a:t>
            </a:r>
            <a:endParaRPr lang="de-DE" dirty="0"/>
          </a:p>
        </p:txBody>
      </p:sp>
      <p:sp>
        <p:nvSpPr>
          <p:cNvPr id="3" name="Untertitel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de-DE" sz="2000" dirty="0">
                <a:solidFill>
                  <a:schemeClr val="bg1"/>
                </a:solidFill>
              </a:rPr>
              <a:t>Paul Schweng</a:t>
            </a:r>
          </a:p>
          <a:p>
            <a:pPr rtl="0"/>
            <a:endParaRPr lang="de-DE"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lstStyle/>
          <a:p>
            <a:r>
              <a:rPr lang="de-DE" dirty="0"/>
              <a:t>Setup</a:t>
            </a:r>
          </a:p>
        </p:txBody>
      </p:sp>
      <p:sp>
        <p:nvSpPr>
          <p:cNvPr id="3" name="Inhaltsplatzhalter 2">
            <a:extLst>
              <a:ext uri="{FF2B5EF4-FFF2-40B4-BE49-F238E27FC236}">
                <a16:creationId xmlns:a16="http://schemas.microsoft.com/office/drawing/2014/main" id="{3812CE07-D11A-97B2-7E72-9537E3E5E69B}"/>
              </a:ext>
            </a:extLst>
          </p:cNvPr>
          <p:cNvSpPr>
            <a:spLocks noGrp="1"/>
          </p:cNvSpPr>
          <p:nvPr>
            <p:ph idx="1"/>
          </p:nvPr>
        </p:nvSpPr>
        <p:spPr>
          <a:xfrm>
            <a:off x="838200" y="1825624"/>
            <a:ext cx="10515600" cy="22784089"/>
          </a:xfrm>
        </p:spPr>
        <p:txBody>
          <a:bodyPr/>
          <a:lstStyle/>
          <a:p>
            <a:r>
              <a:rPr lang="de-DE" dirty="0" err="1"/>
              <a:t>Requirements</a:t>
            </a:r>
            <a:endParaRPr lang="de-DE" dirty="0"/>
          </a:p>
          <a:p>
            <a:pPr lvl="1"/>
            <a:r>
              <a:rPr lang="de-DE" dirty="0" err="1"/>
              <a:t>Nodejs</a:t>
            </a:r>
            <a:r>
              <a:rPr lang="de-DE" dirty="0"/>
              <a:t> (v12.13.0)</a:t>
            </a:r>
          </a:p>
          <a:p>
            <a:pPr lvl="1"/>
            <a:r>
              <a:rPr lang="de-DE" dirty="0"/>
              <a:t>Linux Shell (</a:t>
            </a:r>
            <a:r>
              <a:rPr lang="de-DE" dirty="0" err="1"/>
              <a:t>run</a:t>
            </a:r>
            <a:r>
              <a:rPr lang="de-DE" dirty="0"/>
              <a:t> </a:t>
            </a:r>
            <a:r>
              <a:rPr lang="de-DE" dirty="0" err="1"/>
              <a:t>every</a:t>
            </a:r>
            <a:r>
              <a:rPr lang="de-DE" dirty="0"/>
              <a:t> </a:t>
            </a:r>
            <a:r>
              <a:rPr lang="de-DE" dirty="0" err="1"/>
              <a:t>command</a:t>
            </a:r>
            <a:r>
              <a:rPr lang="de-DE" dirty="0"/>
              <a:t> </a:t>
            </a:r>
            <a:r>
              <a:rPr lang="de-DE" dirty="0" err="1"/>
              <a:t>from</a:t>
            </a:r>
            <a:r>
              <a:rPr lang="de-DE" dirty="0"/>
              <a:t> </a:t>
            </a:r>
            <a:r>
              <a:rPr lang="de-DE" dirty="0" err="1"/>
              <a:t>there</a:t>
            </a:r>
            <a:r>
              <a:rPr lang="de-DE" dirty="0"/>
              <a:t>)</a:t>
            </a:r>
          </a:p>
          <a:p>
            <a:pPr lvl="1"/>
            <a:endParaRPr lang="de-DE" dirty="0"/>
          </a:p>
          <a:p>
            <a:r>
              <a:rPr lang="de-DE" dirty="0"/>
              <a:t>Clone </a:t>
            </a:r>
            <a:r>
              <a:rPr lang="en-US" dirty="0">
                <a:hlinkClick r:id="rId2"/>
              </a:rPr>
              <a:t>this project</a:t>
            </a:r>
            <a:endParaRPr lang="en-US" dirty="0"/>
          </a:p>
          <a:p>
            <a:pPr marL="0" indent="0">
              <a:buNone/>
            </a:pPr>
            <a:r>
              <a:rPr lang="en-US" dirty="0"/>
              <a:t>	</a:t>
            </a:r>
            <a:endParaRPr lang="de-DE" dirty="0"/>
          </a:p>
          <a:p>
            <a:r>
              <a:rPr lang="de-DE" dirty="0"/>
              <a:t>Create a </a:t>
            </a:r>
            <a:r>
              <a:rPr lang="de-DE" dirty="0">
                <a:hlinkClick r:id="rId3"/>
              </a:rPr>
              <a:t>Google </a:t>
            </a:r>
            <a:r>
              <a:rPr lang="de-DE" dirty="0" err="1">
                <a:hlinkClick r:id="rId3"/>
              </a:rPr>
              <a:t>action</a:t>
            </a:r>
            <a:endParaRPr lang="en-US"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10</a:t>
            </a:fld>
            <a:endParaRPr lang="de-DE" noProof="0"/>
          </a:p>
        </p:txBody>
      </p:sp>
      <p:sp>
        <p:nvSpPr>
          <p:cNvPr id="5" name="Rectangle 1">
            <a:extLst>
              <a:ext uri="{FF2B5EF4-FFF2-40B4-BE49-F238E27FC236}">
                <a16:creationId xmlns:a16="http://schemas.microsoft.com/office/drawing/2014/main" id="{2CFC693E-47FF-0F10-8288-4996DFFD9476}"/>
              </a:ext>
            </a:extLst>
          </p:cNvPr>
          <p:cNvSpPr>
            <a:spLocks noChangeArrowheads="1"/>
          </p:cNvSpPr>
          <p:nvPr/>
        </p:nvSpPr>
        <p:spPr bwMode="auto">
          <a:xfrm>
            <a:off x="4489450" y="3664733"/>
            <a:ext cx="49466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chemeClr val="tx1"/>
                </a:solidFill>
                <a:effectLst/>
                <a:latin typeface="Arial Unicode MS" panose="020B0604020202020204" pitchFamily="34" charset="-128"/>
              </a:rPr>
              <a:t>git</a:t>
            </a:r>
            <a:r>
              <a:rPr kumimoji="0" lang="de-DE" altLang="de-DE" sz="1000" b="0" i="0" u="none" strike="noStrike" cap="none" normalizeH="0" baseline="0" dirty="0">
                <a:ln>
                  <a:noFill/>
                </a:ln>
                <a:solidFill>
                  <a:schemeClr val="tx1"/>
                </a:solidFill>
                <a:effectLst/>
                <a:latin typeface="Arial Unicode MS" panose="020B0604020202020204" pitchFamily="34" charset="-128"/>
              </a:rPr>
              <a:t> </a:t>
            </a:r>
            <a:r>
              <a:rPr kumimoji="0" lang="de-DE" altLang="de-DE" sz="1000" b="0" i="0" u="none" strike="noStrike" cap="none" normalizeH="0" baseline="0" dirty="0" err="1">
                <a:ln>
                  <a:noFill/>
                </a:ln>
                <a:solidFill>
                  <a:schemeClr val="tx1"/>
                </a:solidFill>
                <a:effectLst/>
                <a:latin typeface="Arial Unicode MS" panose="020B0604020202020204" pitchFamily="34" charset="-128"/>
              </a:rPr>
              <a:t>clone</a:t>
            </a:r>
            <a:r>
              <a:rPr kumimoji="0" lang="de-DE" altLang="de-DE" sz="1000" b="0" i="0" u="none" strike="noStrike" cap="none" normalizeH="0" baseline="0" dirty="0">
                <a:ln>
                  <a:noFill/>
                </a:ln>
                <a:solidFill>
                  <a:schemeClr val="tx1"/>
                </a:solidFill>
                <a:effectLst/>
                <a:latin typeface="Arial Unicode MS" panose="020B0604020202020204" pitchFamily="34" charset="-128"/>
              </a:rPr>
              <a:t> https://github.com/paul-schweng/eportfolio-HomeAutomation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Arial Unicode MS" panose="020B0604020202020204" pitchFamily="34" charset="-128"/>
              </a:rPr>
              <a:t>cd </a:t>
            </a:r>
            <a:r>
              <a:rPr kumimoji="0" lang="de-DE" altLang="de-DE" sz="1000" b="0" i="0" u="none" strike="noStrike" cap="none" normalizeH="0" baseline="0" dirty="0" err="1">
                <a:ln>
                  <a:noFill/>
                </a:ln>
                <a:solidFill>
                  <a:schemeClr val="tx1"/>
                </a:solidFill>
                <a:effectLst/>
                <a:latin typeface="Arial Unicode MS" panose="020B0604020202020204" pitchFamily="34" charset="-128"/>
              </a:rPr>
              <a:t>eportfolio-HomeAutomation</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6014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lstStyle/>
          <a:p>
            <a:r>
              <a:rPr lang="de-DE" dirty="0" err="1"/>
              <a:t>Creating</a:t>
            </a:r>
            <a:r>
              <a:rPr lang="de-DE" dirty="0"/>
              <a:t> a Google Action</a:t>
            </a:r>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11</a:t>
            </a:fld>
            <a:endParaRPr lang="de-DE" noProof="0"/>
          </a:p>
        </p:txBody>
      </p:sp>
      <p:pic>
        <p:nvPicPr>
          <p:cNvPr id="6" name="Grafik 5">
            <a:extLst>
              <a:ext uri="{FF2B5EF4-FFF2-40B4-BE49-F238E27FC236}">
                <a16:creationId xmlns:a16="http://schemas.microsoft.com/office/drawing/2014/main" id="{5F561F68-AC4E-6186-29B1-908929E3BF19}"/>
              </a:ext>
            </a:extLst>
          </p:cNvPr>
          <p:cNvPicPr>
            <a:picLocks noChangeAspect="1"/>
          </p:cNvPicPr>
          <p:nvPr/>
        </p:nvPicPr>
        <p:blipFill>
          <a:blip r:embed="rId2"/>
          <a:stretch>
            <a:fillRect/>
          </a:stretch>
        </p:blipFill>
        <p:spPr>
          <a:xfrm>
            <a:off x="926848" y="2200104"/>
            <a:ext cx="8078774" cy="1928144"/>
          </a:xfrm>
          <a:prstGeom prst="rect">
            <a:avLst/>
          </a:prstGeom>
        </p:spPr>
      </p:pic>
      <p:cxnSp>
        <p:nvCxnSpPr>
          <p:cNvPr id="8" name="Gerade Verbindung mit Pfeil 7">
            <a:extLst>
              <a:ext uri="{FF2B5EF4-FFF2-40B4-BE49-F238E27FC236}">
                <a16:creationId xmlns:a16="http://schemas.microsoft.com/office/drawing/2014/main" id="{DAE90666-0F24-BFBB-71E1-B6E8A4E7D3A4}"/>
              </a:ext>
            </a:extLst>
          </p:cNvPr>
          <p:cNvCxnSpPr>
            <a:cxnSpLocks/>
          </p:cNvCxnSpPr>
          <p:nvPr/>
        </p:nvCxnSpPr>
        <p:spPr>
          <a:xfrm>
            <a:off x="6534150" y="3310226"/>
            <a:ext cx="712602" cy="5231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517123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lstStyle/>
          <a:p>
            <a:r>
              <a:rPr lang="de-DE" dirty="0" err="1"/>
              <a:t>Creating</a:t>
            </a:r>
            <a:r>
              <a:rPr lang="de-DE" dirty="0"/>
              <a:t> a Google Action</a:t>
            </a:r>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12</a:t>
            </a:fld>
            <a:endParaRPr lang="de-DE" noProof="0"/>
          </a:p>
        </p:txBody>
      </p:sp>
      <p:pic>
        <p:nvPicPr>
          <p:cNvPr id="5" name="Grafik 4">
            <a:extLst>
              <a:ext uri="{FF2B5EF4-FFF2-40B4-BE49-F238E27FC236}">
                <a16:creationId xmlns:a16="http://schemas.microsoft.com/office/drawing/2014/main" id="{75E84DE4-CEC3-4462-5930-2B0B947FADBE}"/>
              </a:ext>
            </a:extLst>
          </p:cNvPr>
          <p:cNvPicPr>
            <a:picLocks noChangeAspect="1"/>
          </p:cNvPicPr>
          <p:nvPr/>
        </p:nvPicPr>
        <p:blipFill>
          <a:blip r:embed="rId2"/>
          <a:stretch>
            <a:fillRect/>
          </a:stretch>
        </p:blipFill>
        <p:spPr>
          <a:xfrm>
            <a:off x="926848" y="2085182"/>
            <a:ext cx="5924802" cy="3756180"/>
          </a:xfrm>
          <a:prstGeom prst="rect">
            <a:avLst/>
          </a:prstGeom>
        </p:spPr>
      </p:pic>
      <p:cxnSp>
        <p:nvCxnSpPr>
          <p:cNvPr id="11" name="Gerade Verbindung mit Pfeil 10">
            <a:extLst>
              <a:ext uri="{FF2B5EF4-FFF2-40B4-BE49-F238E27FC236}">
                <a16:creationId xmlns:a16="http://schemas.microsoft.com/office/drawing/2014/main" id="{DDFCEA94-5D63-E43B-D50C-39AFA5AE5531}"/>
              </a:ext>
            </a:extLst>
          </p:cNvPr>
          <p:cNvCxnSpPr>
            <a:cxnSpLocks/>
          </p:cNvCxnSpPr>
          <p:nvPr/>
        </p:nvCxnSpPr>
        <p:spPr>
          <a:xfrm flipH="1">
            <a:off x="2306452" y="3291176"/>
            <a:ext cx="538348" cy="47083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6567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Add Request Sync and Report State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13</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Link </a:t>
            </a:r>
            <a:r>
              <a:rPr lang="de-DE" dirty="0" err="1"/>
              <a:t>your</a:t>
            </a:r>
            <a:r>
              <a:rPr lang="de-DE" dirty="0"/>
              <a:t> </a:t>
            </a:r>
            <a:r>
              <a:rPr lang="de-DE" dirty="0" err="1"/>
              <a:t>action</a:t>
            </a:r>
            <a:r>
              <a:rPr lang="de-DE" dirty="0"/>
              <a:t> </a:t>
            </a:r>
            <a:r>
              <a:rPr lang="de-DE" dirty="0" err="1"/>
              <a:t>to</a:t>
            </a:r>
            <a:r>
              <a:rPr lang="de-DE" dirty="0"/>
              <a:t> Google Cloud</a:t>
            </a:r>
            <a:endParaRPr lang="en-US" dirty="0"/>
          </a:p>
        </p:txBody>
      </p:sp>
      <p:pic>
        <p:nvPicPr>
          <p:cNvPr id="15" name="Grafik 14">
            <a:extLst>
              <a:ext uri="{FF2B5EF4-FFF2-40B4-BE49-F238E27FC236}">
                <a16:creationId xmlns:a16="http://schemas.microsoft.com/office/drawing/2014/main" id="{208206E7-81F1-88B0-C8B4-BE79BDAE42DE}"/>
              </a:ext>
            </a:extLst>
          </p:cNvPr>
          <p:cNvPicPr>
            <a:picLocks noChangeAspect="1"/>
          </p:cNvPicPr>
          <p:nvPr/>
        </p:nvPicPr>
        <p:blipFill>
          <a:blip r:embed="rId2"/>
          <a:stretch>
            <a:fillRect/>
          </a:stretch>
        </p:blipFill>
        <p:spPr>
          <a:xfrm>
            <a:off x="1304676" y="3429000"/>
            <a:ext cx="2975224" cy="2267217"/>
          </a:xfrm>
          <a:prstGeom prst="rect">
            <a:avLst/>
          </a:prstGeom>
        </p:spPr>
      </p:pic>
      <p:cxnSp>
        <p:nvCxnSpPr>
          <p:cNvPr id="9" name="Gerade Verbindung mit Pfeil 8">
            <a:extLst>
              <a:ext uri="{FF2B5EF4-FFF2-40B4-BE49-F238E27FC236}">
                <a16:creationId xmlns:a16="http://schemas.microsoft.com/office/drawing/2014/main" id="{2D1BF892-6AD3-2685-8D6B-4E9FFE6DBE69}"/>
              </a:ext>
            </a:extLst>
          </p:cNvPr>
          <p:cNvCxnSpPr>
            <a:cxnSpLocks/>
          </p:cNvCxnSpPr>
          <p:nvPr/>
        </p:nvCxnSpPr>
        <p:spPr>
          <a:xfrm flipH="1">
            <a:off x="3314700" y="3067877"/>
            <a:ext cx="400050" cy="45237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8" name="Grafik 17">
            <a:extLst>
              <a:ext uri="{FF2B5EF4-FFF2-40B4-BE49-F238E27FC236}">
                <a16:creationId xmlns:a16="http://schemas.microsoft.com/office/drawing/2014/main" id="{608F9840-FD81-BEF9-DE80-3B0DE6F490FC}"/>
              </a:ext>
            </a:extLst>
          </p:cNvPr>
          <p:cNvPicPr>
            <a:picLocks noChangeAspect="1"/>
          </p:cNvPicPr>
          <p:nvPr/>
        </p:nvPicPr>
        <p:blipFill>
          <a:blip r:embed="rId3"/>
          <a:stretch>
            <a:fillRect/>
          </a:stretch>
        </p:blipFill>
        <p:spPr>
          <a:xfrm>
            <a:off x="6140450" y="3817791"/>
            <a:ext cx="4280596" cy="1143908"/>
          </a:xfrm>
          <a:prstGeom prst="rect">
            <a:avLst/>
          </a:prstGeom>
        </p:spPr>
      </p:pic>
    </p:spTree>
    <p:extLst>
      <p:ext uri="{BB962C8B-B14F-4D97-AF65-F5344CB8AC3E}">
        <p14:creationId xmlns:p14="http://schemas.microsoft.com/office/powerpoint/2010/main" val="352198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312BD03E-8A1B-93AD-CBF7-269C1EF0022C}"/>
              </a:ext>
            </a:extLst>
          </p:cNvPr>
          <p:cNvPicPr>
            <a:picLocks noChangeAspect="1"/>
          </p:cNvPicPr>
          <p:nvPr/>
        </p:nvPicPr>
        <p:blipFill>
          <a:blip r:embed="rId2"/>
          <a:stretch>
            <a:fillRect/>
          </a:stretch>
        </p:blipFill>
        <p:spPr>
          <a:xfrm>
            <a:off x="5954735" y="3465279"/>
            <a:ext cx="3086100" cy="2677722"/>
          </a:xfrm>
          <a:prstGeom prst="rect">
            <a:avLst/>
          </a:prstGeom>
        </p:spPr>
      </p:pic>
      <p:cxnSp>
        <p:nvCxnSpPr>
          <p:cNvPr id="29" name="Gerade Verbindung mit Pfeil 28">
            <a:extLst>
              <a:ext uri="{FF2B5EF4-FFF2-40B4-BE49-F238E27FC236}">
                <a16:creationId xmlns:a16="http://schemas.microsoft.com/office/drawing/2014/main" id="{403548E3-851B-0C63-B094-0E36FA86212F}"/>
              </a:ext>
            </a:extLst>
          </p:cNvPr>
          <p:cNvCxnSpPr>
            <a:cxnSpLocks/>
          </p:cNvCxnSpPr>
          <p:nvPr/>
        </p:nvCxnSpPr>
        <p:spPr>
          <a:xfrm flipH="1">
            <a:off x="7497785" y="4127500"/>
            <a:ext cx="477815" cy="4648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Add Request Sync and Report State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14</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Search </a:t>
            </a:r>
            <a:r>
              <a:rPr lang="de-DE" dirty="0" err="1"/>
              <a:t>for</a:t>
            </a:r>
            <a:r>
              <a:rPr lang="de-DE" dirty="0"/>
              <a:t> </a:t>
            </a:r>
            <a:r>
              <a:rPr lang="de-DE" dirty="0" err="1">
                <a:hlinkClick r:id="rId3"/>
              </a:rPr>
              <a:t>HomeGraph</a:t>
            </a:r>
            <a:r>
              <a:rPr lang="de-DE" dirty="0">
                <a:hlinkClick r:id="rId3"/>
              </a:rPr>
              <a:t> API</a:t>
            </a:r>
            <a:r>
              <a:rPr lang="de-DE" dirty="0"/>
              <a:t> and </a:t>
            </a:r>
            <a:r>
              <a:rPr lang="de-DE" dirty="0" err="1"/>
              <a:t>enable</a:t>
            </a:r>
            <a:r>
              <a:rPr lang="de-DE" dirty="0"/>
              <a:t> </a:t>
            </a:r>
            <a:r>
              <a:rPr lang="de-DE" dirty="0" err="1"/>
              <a:t>it</a:t>
            </a:r>
            <a:endParaRPr lang="de-DE" dirty="0"/>
          </a:p>
          <a:p>
            <a:r>
              <a:rPr lang="en-US" dirty="0"/>
              <a:t>Navigate to the </a:t>
            </a:r>
            <a:r>
              <a:rPr lang="en-US" dirty="0">
                <a:hlinkClick r:id="rId4"/>
              </a:rPr>
              <a:t>Google Cloud Console API &amp; Services page</a:t>
            </a:r>
            <a:endParaRPr lang="en-US" dirty="0"/>
          </a:p>
        </p:txBody>
      </p:sp>
      <p:pic>
        <p:nvPicPr>
          <p:cNvPr id="11" name="Grafik 10">
            <a:extLst>
              <a:ext uri="{FF2B5EF4-FFF2-40B4-BE49-F238E27FC236}">
                <a16:creationId xmlns:a16="http://schemas.microsoft.com/office/drawing/2014/main" id="{E216CB9C-7CA5-1628-E53F-A11AAE33CE10}"/>
              </a:ext>
            </a:extLst>
          </p:cNvPr>
          <p:cNvPicPr>
            <a:picLocks noChangeAspect="1"/>
          </p:cNvPicPr>
          <p:nvPr/>
        </p:nvPicPr>
        <p:blipFill>
          <a:blip r:embed="rId5"/>
          <a:stretch>
            <a:fillRect/>
          </a:stretch>
        </p:blipFill>
        <p:spPr>
          <a:xfrm>
            <a:off x="980858" y="3644666"/>
            <a:ext cx="3956483" cy="2136015"/>
          </a:xfrm>
          <a:prstGeom prst="rect">
            <a:avLst/>
          </a:prstGeom>
        </p:spPr>
      </p:pic>
      <p:cxnSp>
        <p:nvCxnSpPr>
          <p:cNvPr id="14" name="Gerade Verbindung mit Pfeil 13">
            <a:extLst>
              <a:ext uri="{FF2B5EF4-FFF2-40B4-BE49-F238E27FC236}">
                <a16:creationId xmlns:a16="http://schemas.microsoft.com/office/drawing/2014/main" id="{4B8EE5F6-8679-D202-9215-241964A04F11}"/>
              </a:ext>
            </a:extLst>
          </p:cNvPr>
          <p:cNvCxnSpPr>
            <a:cxnSpLocks/>
          </p:cNvCxnSpPr>
          <p:nvPr/>
        </p:nvCxnSpPr>
        <p:spPr>
          <a:xfrm flipH="1">
            <a:off x="2396909" y="3465279"/>
            <a:ext cx="200241" cy="51563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Gerade Verbindung mit Pfeil 15">
            <a:extLst>
              <a:ext uri="{FF2B5EF4-FFF2-40B4-BE49-F238E27FC236}">
                <a16:creationId xmlns:a16="http://schemas.microsoft.com/office/drawing/2014/main" id="{71229160-1639-E877-0383-65FCEACF3D08}"/>
              </a:ext>
            </a:extLst>
          </p:cNvPr>
          <p:cNvCxnSpPr>
            <a:cxnSpLocks/>
          </p:cNvCxnSpPr>
          <p:nvPr/>
        </p:nvCxnSpPr>
        <p:spPr>
          <a:xfrm>
            <a:off x="1295400" y="4712673"/>
            <a:ext cx="644525" cy="3017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6" name="Grafik 25">
            <a:extLst>
              <a:ext uri="{FF2B5EF4-FFF2-40B4-BE49-F238E27FC236}">
                <a16:creationId xmlns:a16="http://schemas.microsoft.com/office/drawing/2014/main" id="{3F9CF0B4-1C71-7541-A0E2-90EC53135FEF}"/>
              </a:ext>
            </a:extLst>
          </p:cNvPr>
          <p:cNvPicPr>
            <a:picLocks noChangeAspect="1"/>
          </p:cNvPicPr>
          <p:nvPr/>
        </p:nvPicPr>
        <p:blipFill>
          <a:blip r:embed="rId6"/>
          <a:stretch>
            <a:fillRect/>
          </a:stretch>
        </p:blipFill>
        <p:spPr>
          <a:xfrm>
            <a:off x="5683250" y="3554179"/>
            <a:ext cx="3357585" cy="2165227"/>
          </a:xfrm>
          <a:prstGeom prst="rect">
            <a:avLst/>
          </a:prstGeom>
        </p:spPr>
      </p:pic>
    </p:spTree>
    <p:extLst>
      <p:ext uri="{BB962C8B-B14F-4D97-AF65-F5344CB8AC3E}">
        <p14:creationId xmlns:p14="http://schemas.microsoft.com/office/powerpoint/2010/main" val="38675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35" presetClass="path" presetSubtype="0" accel="50000" decel="50000" fill="hold" nodeType="withEffect">
                                  <p:stCondLst>
                                    <p:cond delay="0"/>
                                  </p:stCondLst>
                                  <p:childTnLst>
                                    <p:animMotion origin="layout" path="M 3.95833E-6 2.59259E-6 L -0.38763 0.00301 " pathEditMode="relative" rAng="0" ptsTypes="AA">
                                      <p:cBhvr>
                                        <p:cTn id="20" dur="2000" fill="hold"/>
                                        <p:tgtEl>
                                          <p:spTgt spid="26"/>
                                        </p:tgtEl>
                                        <p:attrNameLst>
                                          <p:attrName>ppt_x</p:attrName>
                                          <p:attrName>ppt_y</p:attrName>
                                        </p:attrNameLst>
                                      </p:cBhvr>
                                      <p:rCtr x="-19388" y="139"/>
                                    </p:animMotion>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Add Request Sync and Report State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15</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Download </a:t>
            </a:r>
            <a:r>
              <a:rPr lang="de-DE" dirty="0" err="1"/>
              <a:t>the</a:t>
            </a:r>
            <a:r>
              <a:rPr lang="de-DE" dirty="0"/>
              <a:t> JWT </a:t>
            </a:r>
            <a:r>
              <a:rPr lang="de-DE" dirty="0" err="1"/>
              <a:t>of</a:t>
            </a:r>
            <a:r>
              <a:rPr lang="de-DE" dirty="0"/>
              <a:t> </a:t>
            </a:r>
            <a:r>
              <a:rPr lang="de-DE" dirty="0" err="1"/>
              <a:t>your</a:t>
            </a:r>
            <a:r>
              <a:rPr lang="de-DE" dirty="0"/>
              <a:t> </a:t>
            </a:r>
            <a:r>
              <a:rPr lang="de-DE" dirty="0" err="1"/>
              <a:t>service</a:t>
            </a:r>
            <a:r>
              <a:rPr lang="de-DE" dirty="0"/>
              <a:t> </a:t>
            </a:r>
            <a:r>
              <a:rPr lang="de-DE" dirty="0" err="1"/>
              <a:t>account</a:t>
            </a:r>
            <a:r>
              <a:rPr lang="de-DE" dirty="0"/>
              <a:t> and save </a:t>
            </a:r>
            <a:r>
              <a:rPr lang="de-DE" dirty="0" err="1"/>
              <a:t>it</a:t>
            </a:r>
            <a:r>
              <a:rPr lang="de-DE" dirty="0"/>
              <a:t> in `</a:t>
            </a:r>
            <a:r>
              <a:rPr lang="de-DE" dirty="0" err="1"/>
              <a:t>src</a:t>
            </a:r>
            <a:r>
              <a:rPr lang="de-DE" dirty="0"/>
              <a:t>/smart-</a:t>
            </a:r>
            <a:r>
              <a:rPr lang="de-DE" dirty="0" err="1"/>
              <a:t>home</a:t>
            </a:r>
            <a:r>
              <a:rPr lang="de-DE" dirty="0"/>
              <a:t>-</a:t>
            </a:r>
            <a:r>
              <a:rPr lang="de-DE" dirty="0" err="1"/>
              <a:t>key.json</a:t>
            </a:r>
            <a:r>
              <a:rPr lang="de-DE" dirty="0"/>
              <a:t>`</a:t>
            </a:r>
            <a:endParaRPr lang="en-US" dirty="0"/>
          </a:p>
        </p:txBody>
      </p:sp>
      <p:pic>
        <p:nvPicPr>
          <p:cNvPr id="9" name="Grafik 8">
            <a:extLst>
              <a:ext uri="{FF2B5EF4-FFF2-40B4-BE49-F238E27FC236}">
                <a16:creationId xmlns:a16="http://schemas.microsoft.com/office/drawing/2014/main" id="{45473BBE-A991-56F2-EBB9-D4C15C51E28C}"/>
              </a:ext>
            </a:extLst>
          </p:cNvPr>
          <p:cNvPicPr>
            <a:picLocks noChangeAspect="1"/>
          </p:cNvPicPr>
          <p:nvPr/>
        </p:nvPicPr>
        <p:blipFill>
          <a:blip r:embed="rId2"/>
          <a:stretch>
            <a:fillRect/>
          </a:stretch>
        </p:blipFill>
        <p:spPr>
          <a:xfrm>
            <a:off x="1003299" y="3190241"/>
            <a:ext cx="9261513" cy="811053"/>
          </a:xfrm>
          <a:prstGeom prst="rect">
            <a:avLst/>
          </a:prstGeom>
        </p:spPr>
      </p:pic>
      <p:cxnSp>
        <p:nvCxnSpPr>
          <p:cNvPr id="17" name="Gerade Verbindung mit Pfeil 16">
            <a:extLst>
              <a:ext uri="{FF2B5EF4-FFF2-40B4-BE49-F238E27FC236}">
                <a16:creationId xmlns:a16="http://schemas.microsoft.com/office/drawing/2014/main" id="{BBE5A3E9-EA73-7380-BC3F-7D2304BF78EB}"/>
              </a:ext>
            </a:extLst>
          </p:cNvPr>
          <p:cNvCxnSpPr>
            <a:cxnSpLocks/>
          </p:cNvCxnSpPr>
          <p:nvPr/>
        </p:nvCxnSpPr>
        <p:spPr>
          <a:xfrm>
            <a:off x="9556750" y="3263900"/>
            <a:ext cx="22225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8" name="Grafik 17">
            <a:extLst>
              <a:ext uri="{FF2B5EF4-FFF2-40B4-BE49-F238E27FC236}">
                <a16:creationId xmlns:a16="http://schemas.microsoft.com/office/drawing/2014/main" id="{3693D965-4DBA-5AC9-5A34-EF926902AE2A}"/>
              </a:ext>
            </a:extLst>
          </p:cNvPr>
          <p:cNvPicPr>
            <a:picLocks noChangeAspect="1"/>
          </p:cNvPicPr>
          <p:nvPr/>
        </p:nvPicPr>
        <p:blipFill>
          <a:blip r:embed="rId3"/>
          <a:stretch>
            <a:fillRect/>
          </a:stretch>
        </p:blipFill>
        <p:spPr>
          <a:xfrm>
            <a:off x="1130300" y="3190241"/>
            <a:ext cx="3524016" cy="2785109"/>
          </a:xfrm>
          <a:prstGeom prst="rect">
            <a:avLst/>
          </a:prstGeom>
        </p:spPr>
      </p:pic>
      <p:cxnSp>
        <p:nvCxnSpPr>
          <p:cNvPr id="22" name="Gerade Verbindung mit Pfeil 21">
            <a:extLst>
              <a:ext uri="{FF2B5EF4-FFF2-40B4-BE49-F238E27FC236}">
                <a16:creationId xmlns:a16="http://schemas.microsoft.com/office/drawing/2014/main" id="{94356FDA-886F-2697-C767-4261B3E0DAFE}"/>
              </a:ext>
            </a:extLst>
          </p:cNvPr>
          <p:cNvCxnSpPr>
            <a:cxnSpLocks/>
          </p:cNvCxnSpPr>
          <p:nvPr/>
        </p:nvCxnSpPr>
        <p:spPr>
          <a:xfrm flipH="1">
            <a:off x="2832100" y="3010854"/>
            <a:ext cx="317500" cy="4906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Gerade Verbindung mit Pfeil 24">
            <a:extLst>
              <a:ext uri="{FF2B5EF4-FFF2-40B4-BE49-F238E27FC236}">
                <a16:creationId xmlns:a16="http://schemas.microsoft.com/office/drawing/2014/main" id="{871A69C5-5433-9169-0DA2-B876E88DBE0C}"/>
              </a:ext>
            </a:extLst>
          </p:cNvPr>
          <p:cNvCxnSpPr>
            <a:cxnSpLocks/>
          </p:cNvCxnSpPr>
          <p:nvPr/>
        </p:nvCxnSpPr>
        <p:spPr>
          <a:xfrm flipH="1">
            <a:off x="2006600" y="5090445"/>
            <a:ext cx="406400" cy="34882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0484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xit" presetSubtype="0" fill="hold"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Cloud </a:t>
            </a:r>
            <a:r>
              <a:rPr lang="en-US" dirty="0" err="1"/>
              <a:t>Firestore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16</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Open </a:t>
            </a:r>
            <a:r>
              <a:rPr lang="de-DE" dirty="0" err="1"/>
              <a:t>your</a:t>
            </a:r>
            <a:r>
              <a:rPr lang="de-DE" dirty="0"/>
              <a:t> </a:t>
            </a:r>
            <a:r>
              <a:rPr lang="de-DE" dirty="0" err="1">
                <a:hlinkClick r:id="rId2"/>
              </a:rPr>
              <a:t>Firebase</a:t>
            </a:r>
            <a:r>
              <a:rPr lang="de-DE" dirty="0">
                <a:hlinkClick r:id="rId2"/>
              </a:rPr>
              <a:t> </a:t>
            </a:r>
            <a:r>
              <a:rPr lang="de-DE" dirty="0" err="1">
                <a:hlinkClick r:id="rId2"/>
              </a:rPr>
              <a:t>Console</a:t>
            </a:r>
            <a:r>
              <a:rPr lang="de-DE" dirty="0"/>
              <a:t> and </a:t>
            </a:r>
            <a:r>
              <a:rPr lang="de-DE" dirty="0" err="1"/>
              <a:t>select</a:t>
            </a:r>
            <a:r>
              <a:rPr lang="de-DE" dirty="0"/>
              <a:t> </a:t>
            </a:r>
            <a:r>
              <a:rPr lang="de-DE" dirty="0" err="1"/>
              <a:t>your</a:t>
            </a:r>
            <a:r>
              <a:rPr lang="de-DE" dirty="0"/>
              <a:t> </a:t>
            </a:r>
            <a:r>
              <a:rPr lang="de-DE" dirty="0" err="1"/>
              <a:t>project</a:t>
            </a:r>
            <a:endParaRPr lang="de-DE" dirty="0"/>
          </a:p>
          <a:p>
            <a:r>
              <a:rPr lang="de-DE" dirty="0"/>
              <a:t>Change </a:t>
            </a:r>
            <a:r>
              <a:rPr lang="de-DE" dirty="0" err="1"/>
              <a:t>your</a:t>
            </a:r>
            <a:r>
              <a:rPr lang="de-DE" dirty="0"/>
              <a:t> </a:t>
            </a:r>
            <a:r>
              <a:rPr lang="de-DE" dirty="0" err="1"/>
              <a:t>billing</a:t>
            </a:r>
            <a:r>
              <a:rPr lang="de-DE" dirty="0"/>
              <a:t> plan </a:t>
            </a:r>
            <a:r>
              <a:rPr lang="de-DE" dirty="0" err="1"/>
              <a:t>to</a:t>
            </a:r>
            <a:r>
              <a:rPr lang="de-DE" dirty="0"/>
              <a:t> Blaze</a:t>
            </a:r>
            <a:endParaRPr lang="en-US" dirty="0"/>
          </a:p>
        </p:txBody>
      </p:sp>
      <p:pic>
        <p:nvPicPr>
          <p:cNvPr id="5" name="Grafik 4">
            <a:extLst>
              <a:ext uri="{FF2B5EF4-FFF2-40B4-BE49-F238E27FC236}">
                <a16:creationId xmlns:a16="http://schemas.microsoft.com/office/drawing/2014/main" id="{B05DEE4B-ADC2-5785-A648-79FF0B746307}"/>
              </a:ext>
            </a:extLst>
          </p:cNvPr>
          <p:cNvPicPr>
            <a:picLocks noChangeAspect="1"/>
          </p:cNvPicPr>
          <p:nvPr/>
        </p:nvPicPr>
        <p:blipFill>
          <a:blip r:embed="rId3"/>
          <a:stretch>
            <a:fillRect/>
          </a:stretch>
        </p:blipFill>
        <p:spPr>
          <a:xfrm>
            <a:off x="1492250" y="3429000"/>
            <a:ext cx="2716505" cy="2704186"/>
          </a:xfrm>
          <a:prstGeom prst="rect">
            <a:avLst/>
          </a:prstGeom>
        </p:spPr>
      </p:pic>
      <p:cxnSp>
        <p:nvCxnSpPr>
          <p:cNvPr id="12" name="Gerade Verbindung mit Pfeil 11">
            <a:extLst>
              <a:ext uri="{FF2B5EF4-FFF2-40B4-BE49-F238E27FC236}">
                <a16:creationId xmlns:a16="http://schemas.microsoft.com/office/drawing/2014/main" id="{032D80EA-6609-3DF6-BB37-15516FFFA876}"/>
              </a:ext>
            </a:extLst>
          </p:cNvPr>
          <p:cNvCxnSpPr>
            <a:cxnSpLocks/>
          </p:cNvCxnSpPr>
          <p:nvPr/>
        </p:nvCxnSpPr>
        <p:spPr>
          <a:xfrm flipH="1">
            <a:off x="3543300" y="3188223"/>
            <a:ext cx="38735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0" name="Grafik 9">
            <a:extLst>
              <a:ext uri="{FF2B5EF4-FFF2-40B4-BE49-F238E27FC236}">
                <a16:creationId xmlns:a16="http://schemas.microsoft.com/office/drawing/2014/main" id="{8CF3010C-41F2-BBD5-C395-EF094D911560}"/>
              </a:ext>
            </a:extLst>
          </p:cNvPr>
          <p:cNvPicPr>
            <a:picLocks noChangeAspect="1"/>
          </p:cNvPicPr>
          <p:nvPr/>
        </p:nvPicPr>
        <p:blipFill>
          <a:blip r:embed="rId4"/>
          <a:stretch>
            <a:fillRect/>
          </a:stretch>
        </p:blipFill>
        <p:spPr>
          <a:xfrm>
            <a:off x="6290570" y="3428999"/>
            <a:ext cx="2738094" cy="2704186"/>
          </a:xfrm>
          <a:prstGeom prst="rect">
            <a:avLst/>
          </a:prstGeom>
        </p:spPr>
      </p:pic>
      <p:cxnSp>
        <p:nvCxnSpPr>
          <p:cNvPr id="16" name="Gerade Verbindung mit Pfeil 15">
            <a:extLst>
              <a:ext uri="{FF2B5EF4-FFF2-40B4-BE49-F238E27FC236}">
                <a16:creationId xmlns:a16="http://schemas.microsoft.com/office/drawing/2014/main" id="{7AC1CD64-4DAD-25E1-19CF-77055EBFFE96}"/>
              </a:ext>
            </a:extLst>
          </p:cNvPr>
          <p:cNvCxnSpPr>
            <a:cxnSpLocks/>
          </p:cNvCxnSpPr>
          <p:nvPr/>
        </p:nvCxnSpPr>
        <p:spPr>
          <a:xfrm flipH="1">
            <a:off x="8586185" y="5467349"/>
            <a:ext cx="685800" cy="31062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005796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Cloud </a:t>
            </a:r>
            <a:r>
              <a:rPr lang="en-US" dirty="0" err="1"/>
              <a:t>Firestore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17</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en-US" dirty="0"/>
              <a:t>Create a </a:t>
            </a:r>
            <a:r>
              <a:rPr lang="en-US" dirty="0" err="1"/>
              <a:t>Firestore</a:t>
            </a:r>
            <a:r>
              <a:rPr lang="en-US" dirty="0"/>
              <a:t> Database</a:t>
            </a:r>
          </a:p>
        </p:txBody>
      </p:sp>
      <p:pic>
        <p:nvPicPr>
          <p:cNvPr id="7" name="Grafik 6">
            <a:extLst>
              <a:ext uri="{FF2B5EF4-FFF2-40B4-BE49-F238E27FC236}">
                <a16:creationId xmlns:a16="http://schemas.microsoft.com/office/drawing/2014/main" id="{48E69428-C794-3238-E25D-303C3B4B38EA}"/>
              </a:ext>
            </a:extLst>
          </p:cNvPr>
          <p:cNvPicPr>
            <a:picLocks noChangeAspect="1"/>
          </p:cNvPicPr>
          <p:nvPr/>
        </p:nvPicPr>
        <p:blipFill>
          <a:blip r:embed="rId2"/>
          <a:stretch>
            <a:fillRect/>
          </a:stretch>
        </p:blipFill>
        <p:spPr>
          <a:xfrm>
            <a:off x="939799" y="2930897"/>
            <a:ext cx="6866563" cy="2276103"/>
          </a:xfrm>
          <a:prstGeom prst="rect">
            <a:avLst/>
          </a:prstGeom>
        </p:spPr>
      </p:pic>
      <p:cxnSp>
        <p:nvCxnSpPr>
          <p:cNvPr id="11" name="Gerade Verbindung mit Pfeil 10">
            <a:extLst>
              <a:ext uri="{FF2B5EF4-FFF2-40B4-BE49-F238E27FC236}">
                <a16:creationId xmlns:a16="http://schemas.microsoft.com/office/drawing/2014/main" id="{78AA3255-C98B-6C8B-B68B-043DE601E638}"/>
              </a:ext>
            </a:extLst>
          </p:cNvPr>
          <p:cNvCxnSpPr>
            <a:cxnSpLocks/>
          </p:cNvCxnSpPr>
          <p:nvPr/>
        </p:nvCxnSpPr>
        <p:spPr>
          <a:xfrm flipH="1">
            <a:off x="1936750" y="3906044"/>
            <a:ext cx="21590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Gerade Verbindung mit Pfeil 12">
            <a:extLst>
              <a:ext uri="{FF2B5EF4-FFF2-40B4-BE49-F238E27FC236}">
                <a16:creationId xmlns:a16="http://schemas.microsoft.com/office/drawing/2014/main" id="{F304D0DC-2068-96AD-D094-22A914FFC07D}"/>
              </a:ext>
            </a:extLst>
          </p:cNvPr>
          <p:cNvCxnSpPr>
            <a:cxnSpLocks/>
          </p:cNvCxnSpPr>
          <p:nvPr/>
        </p:nvCxnSpPr>
        <p:spPr>
          <a:xfrm flipH="1" flipV="1">
            <a:off x="5683250" y="4946649"/>
            <a:ext cx="412750" cy="39528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5" name="Grafik 14">
            <a:extLst>
              <a:ext uri="{FF2B5EF4-FFF2-40B4-BE49-F238E27FC236}">
                <a16:creationId xmlns:a16="http://schemas.microsoft.com/office/drawing/2014/main" id="{037C91F6-710B-8E7B-AA79-2AEC2850B7D4}"/>
              </a:ext>
            </a:extLst>
          </p:cNvPr>
          <p:cNvPicPr>
            <a:picLocks noChangeAspect="1"/>
          </p:cNvPicPr>
          <p:nvPr/>
        </p:nvPicPr>
        <p:blipFill>
          <a:blip r:embed="rId3"/>
          <a:stretch>
            <a:fillRect/>
          </a:stretch>
        </p:blipFill>
        <p:spPr>
          <a:xfrm>
            <a:off x="939799" y="2764363"/>
            <a:ext cx="4104285" cy="2928902"/>
          </a:xfrm>
          <a:prstGeom prst="rect">
            <a:avLst/>
          </a:prstGeom>
        </p:spPr>
      </p:pic>
      <p:cxnSp>
        <p:nvCxnSpPr>
          <p:cNvPr id="17" name="Gerade Verbindung mit Pfeil 16">
            <a:extLst>
              <a:ext uri="{FF2B5EF4-FFF2-40B4-BE49-F238E27FC236}">
                <a16:creationId xmlns:a16="http://schemas.microsoft.com/office/drawing/2014/main" id="{F5C667E4-600F-010F-D8F9-626CF972C87A}"/>
              </a:ext>
            </a:extLst>
          </p:cNvPr>
          <p:cNvCxnSpPr>
            <a:cxnSpLocks/>
          </p:cNvCxnSpPr>
          <p:nvPr/>
        </p:nvCxnSpPr>
        <p:spPr>
          <a:xfrm flipH="1">
            <a:off x="1361085" y="3790071"/>
            <a:ext cx="38735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Grafik 18">
            <a:extLst>
              <a:ext uri="{FF2B5EF4-FFF2-40B4-BE49-F238E27FC236}">
                <a16:creationId xmlns:a16="http://schemas.microsoft.com/office/drawing/2014/main" id="{EF36FA02-8974-ED1E-EAB2-12F368C5C167}"/>
              </a:ext>
            </a:extLst>
          </p:cNvPr>
          <p:cNvPicPr>
            <a:picLocks noChangeAspect="1"/>
          </p:cNvPicPr>
          <p:nvPr/>
        </p:nvPicPr>
        <p:blipFill>
          <a:blip r:embed="rId4"/>
          <a:stretch>
            <a:fillRect/>
          </a:stretch>
        </p:blipFill>
        <p:spPr>
          <a:xfrm>
            <a:off x="5866438" y="2764363"/>
            <a:ext cx="4897750" cy="2928130"/>
          </a:xfrm>
          <a:prstGeom prst="rect">
            <a:avLst/>
          </a:prstGeom>
        </p:spPr>
      </p:pic>
      <p:cxnSp>
        <p:nvCxnSpPr>
          <p:cNvPr id="20" name="Gerade Verbindung mit Pfeil 19">
            <a:extLst>
              <a:ext uri="{FF2B5EF4-FFF2-40B4-BE49-F238E27FC236}">
                <a16:creationId xmlns:a16="http://schemas.microsoft.com/office/drawing/2014/main" id="{C0AE2C30-C54D-1794-0E34-F4C76F82877C}"/>
              </a:ext>
            </a:extLst>
          </p:cNvPr>
          <p:cNvCxnSpPr>
            <a:cxnSpLocks/>
          </p:cNvCxnSpPr>
          <p:nvPr/>
        </p:nvCxnSpPr>
        <p:spPr>
          <a:xfrm flipH="1">
            <a:off x="7094612" y="4514850"/>
            <a:ext cx="283565" cy="4317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Gerade Verbindung mit Pfeil 22">
            <a:extLst>
              <a:ext uri="{FF2B5EF4-FFF2-40B4-BE49-F238E27FC236}">
                <a16:creationId xmlns:a16="http://schemas.microsoft.com/office/drawing/2014/main" id="{A930702E-13C5-DAAE-A855-D1638968DB89}"/>
              </a:ext>
            </a:extLst>
          </p:cNvPr>
          <p:cNvCxnSpPr>
            <a:cxnSpLocks/>
          </p:cNvCxnSpPr>
          <p:nvPr/>
        </p:nvCxnSpPr>
        <p:spPr>
          <a:xfrm>
            <a:off x="9809919" y="4857750"/>
            <a:ext cx="344562" cy="4127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043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Cloud </a:t>
            </a:r>
            <a:r>
              <a:rPr lang="en-US" dirty="0" err="1"/>
              <a:t>Firestore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18</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en-US" dirty="0"/>
              <a:t>Create an initial collection</a:t>
            </a:r>
          </a:p>
          <a:p>
            <a:endParaRPr lang="en-US" dirty="0"/>
          </a:p>
        </p:txBody>
      </p:sp>
      <p:pic>
        <p:nvPicPr>
          <p:cNvPr id="5" name="Grafik 4">
            <a:extLst>
              <a:ext uri="{FF2B5EF4-FFF2-40B4-BE49-F238E27FC236}">
                <a16:creationId xmlns:a16="http://schemas.microsoft.com/office/drawing/2014/main" id="{D556F0BF-B188-5185-9CD5-BADE20475A77}"/>
              </a:ext>
            </a:extLst>
          </p:cNvPr>
          <p:cNvPicPr>
            <a:picLocks noChangeAspect="1"/>
          </p:cNvPicPr>
          <p:nvPr/>
        </p:nvPicPr>
        <p:blipFill>
          <a:blip r:embed="rId2"/>
          <a:stretch>
            <a:fillRect/>
          </a:stretch>
        </p:blipFill>
        <p:spPr>
          <a:xfrm>
            <a:off x="6096000" y="2536661"/>
            <a:ext cx="3873500" cy="3775239"/>
          </a:xfrm>
          <a:prstGeom prst="rect">
            <a:avLst/>
          </a:prstGeom>
        </p:spPr>
      </p:pic>
      <p:sp>
        <p:nvSpPr>
          <p:cNvPr id="8" name="Textfeld 7">
            <a:extLst>
              <a:ext uri="{FF2B5EF4-FFF2-40B4-BE49-F238E27FC236}">
                <a16:creationId xmlns:a16="http://schemas.microsoft.com/office/drawing/2014/main" id="{B4C23E1D-4C64-9BF2-14EE-88D1D9216042}"/>
              </a:ext>
            </a:extLst>
          </p:cNvPr>
          <p:cNvSpPr txBox="1"/>
          <p:nvPr/>
        </p:nvSpPr>
        <p:spPr>
          <a:xfrm>
            <a:off x="990601" y="3429000"/>
            <a:ext cx="4292599" cy="1477328"/>
          </a:xfrm>
          <a:prstGeom prst="rect">
            <a:avLst/>
          </a:prstGeom>
          <a:noFill/>
        </p:spPr>
        <p:txBody>
          <a:bodyPr wrap="square" rtlCol="0">
            <a:spAutoFit/>
          </a:bodyPr>
          <a:lstStyle/>
          <a:p>
            <a:r>
              <a:rPr lang="de-DE" dirty="0"/>
              <a:t> </a:t>
            </a:r>
            <a:r>
              <a:rPr lang="de-DE" dirty="0" err="1"/>
              <a:t>users</a:t>
            </a:r>
            <a:r>
              <a:rPr lang="de-DE" dirty="0"/>
              <a:t>\        </a:t>
            </a:r>
          </a:p>
          <a:p>
            <a:r>
              <a:rPr lang="de-DE" dirty="0"/>
              <a:t>     1234</a:t>
            </a:r>
          </a:p>
          <a:p>
            <a:pPr lvl="1"/>
            <a:r>
              <a:rPr lang="de-DE" dirty="0"/>
              <a:t>  </a:t>
            </a:r>
            <a:r>
              <a:rPr lang="de-DE" dirty="0" err="1"/>
              <a:t>fakeAccessToken</a:t>
            </a:r>
            <a:r>
              <a:rPr lang="de-DE" dirty="0"/>
              <a:t>: "123access“</a:t>
            </a:r>
          </a:p>
          <a:p>
            <a:pPr lvl="1"/>
            <a:r>
              <a:rPr lang="de-DE" dirty="0"/>
              <a:t>  </a:t>
            </a:r>
            <a:r>
              <a:rPr lang="de-DE" dirty="0" err="1"/>
              <a:t>fakeRefreshToken</a:t>
            </a:r>
            <a:r>
              <a:rPr lang="de-DE" dirty="0"/>
              <a:t>: "123refresh“</a:t>
            </a:r>
          </a:p>
          <a:p>
            <a:pPr lvl="1"/>
            <a:r>
              <a:rPr lang="de-DE" dirty="0"/>
              <a:t>  </a:t>
            </a:r>
            <a:r>
              <a:rPr lang="de-DE" dirty="0" err="1"/>
              <a:t>homegraph</a:t>
            </a:r>
            <a:r>
              <a:rPr lang="de-DE" dirty="0"/>
              <a:t>: </a:t>
            </a:r>
            <a:r>
              <a:rPr lang="de-DE" dirty="0" err="1"/>
              <a:t>true</a:t>
            </a:r>
            <a:endParaRPr lang="de-DE" dirty="0"/>
          </a:p>
        </p:txBody>
      </p:sp>
    </p:spTree>
    <p:extLst>
      <p:ext uri="{BB962C8B-B14F-4D97-AF65-F5344CB8AC3E}">
        <p14:creationId xmlns:p14="http://schemas.microsoft.com/office/powerpoint/2010/main" val="1129116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Deploy to Firebase Cloud Functions and Hosting</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19</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pPr marL="0" indent="0">
              <a:buNone/>
            </a:pPr>
            <a:r>
              <a:rPr lang="en-US" dirty="0"/>
              <a:t>Run these commands:</a:t>
            </a:r>
          </a:p>
          <a:p>
            <a:pPr marL="0" indent="0">
              <a:buNone/>
            </a:pPr>
            <a:endParaRPr lang="en-US" dirty="0"/>
          </a:p>
          <a:p>
            <a:pPr marL="0" indent="0">
              <a:buNone/>
            </a:pPr>
            <a:endParaRPr lang="en-US" dirty="0"/>
          </a:p>
          <a:p>
            <a:pPr marL="0" indent="0">
              <a:buNone/>
            </a:pPr>
            <a:endParaRPr lang="en-US" dirty="0"/>
          </a:p>
          <a:p>
            <a:pPr marL="0" indent="0">
              <a:buNone/>
            </a:pPr>
            <a:r>
              <a:rPr lang="en-US" dirty="0"/>
              <a:t>If you encounter errors with Firebase CLI:</a:t>
            </a:r>
          </a:p>
          <a:p>
            <a:r>
              <a:rPr lang="en-US" dirty="0"/>
              <a:t>Is Firebase installed? (run </a:t>
            </a:r>
            <a:r>
              <a:rPr lang="de-DE" altLang="de-DE" sz="2000" dirty="0" err="1"/>
              <a:t>npm</a:t>
            </a:r>
            <a:r>
              <a:rPr lang="de-DE" altLang="de-DE" sz="2000" dirty="0"/>
              <a:t> </a:t>
            </a:r>
            <a:r>
              <a:rPr lang="de-DE" altLang="de-DE" sz="2000" dirty="0" err="1"/>
              <a:t>install</a:t>
            </a:r>
            <a:r>
              <a:rPr lang="de-DE" altLang="de-DE" sz="2000" dirty="0"/>
              <a:t> -g </a:t>
            </a:r>
            <a:r>
              <a:rPr lang="de-DE" altLang="de-DE" sz="2000" dirty="0" err="1"/>
              <a:t>firebase</a:t>
            </a:r>
            <a:r>
              <a:rPr lang="de-DE" altLang="de-DE" sz="2000" dirty="0"/>
              <a:t>-tools</a:t>
            </a:r>
            <a:r>
              <a:rPr lang="de-DE" altLang="de-DE" dirty="0"/>
              <a:t>)</a:t>
            </a:r>
          </a:p>
          <a:p>
            <a:r>
              <a:rPr lang="de-DE" altLang="de-DE" dirty="0"/>
              <a:t>Are </a:t>
            </a:r>
            <a:r>
              <a:rPr lang="de-DE" altLang="de-DE" dirty="0" err="1"/>
              <a:t>you</a:t>
            </a:r>
            <a:r>
              <a:rPr lang="de-DE" altLang="de-DE" dirty="0"/>
              <a:t> </a:t>
            </a:r>
            <a:r>
              <a:rPr lang="de-DE" altLang="de-DE" dirty="0" err="1"/>
              <a:t>logged</a:t>
            </a:r>
            <a:r>
              <a:rPr lang="de-DE" altLang="de-DE" dirty="0"/>
              <a:t> in? (</a:t>
            </a:r>
            <a:r>
              <a:rPr lang="de-DE" altLang="de-DE" dirty="0" err="1"/>
              <a:t>run</a:t>
            </a:r>
            <a:r>
              <a:rPr lang="de-DE" altLang="de-DE" dirty="0"/>
              <a:t> </a:t>
            </a:r>
            <a:r>
              <a:rPr lang="de-DE" altLang="de-DE" sz="2000" dirty="0" err="1"/>
              <a:t>firebase</a:t>
            </a:r>
            <a:r>
              <a:rPr lang="de-DE" altLang="de-DE" sz="2000" dirty="0"/>
              <a:t> </a:t>
            </a:r>
            <a:r>
              <a:rPr lang="de-DE" altLang="de-DE" sz="2000" dirty="0" err="1"/>
              <a:t>login</a:t>
            </a:r>
            <a:r>
              <a:rPr lang="de-DE" altLang="de-DE" dirty="0"/>
              <a:t>)</a:t>
            </a:r>
          </a:p>
          <a:p>
            <a:r>
              <a:rPr lang="de-DE" altLang="de-DE" dirty="0" err="1"/>
              <a:t>Is</a:t>
            </a:r>
            <a:r>
              <a:rPr lang="de-DE" altLang="de-DE" dirty="0"/>
              <a:t> </a:t>
            </a:r>
            <a:r>
              <a:rPr lang="de-DE" altLang="de-DE" dirty="0" err="1"/>
              <a:t>your</a:t>
            </a:r>
            <a:r>
              <a:rPr lang="de-DE" altLang="de-DE" dirty="0"/>
              <a:t> </a:t>
            </a:r>
            <a:r>
              <a:rPr lang="de-DE" altLang="de-DE" dirty="0" err="1"/>
              <a:t>project</a:t>
            </a:r>
            <a:r>
              <a:rPr lang="de-DE" altLang="de-DE" dirty="0"/>
              <a:t> </a:t>
            </a:r>
            <a:r>
              <a:rPr lang="de-DE" altLang="de-DE" dirty="0" err="1"/>
              <a:t>selected</a:t>
            </a:r>
            <a:r>
              <a:rPr lang="de-DE" altLang="de-DE" dirty="0"/>
              <a:t>? (</a:t>
            </a:r>
            <a:r>
              <a:rPr lang="de-DE" altLang="de-DE" dirty="0" err="1"/>
              <a:t>run</a:t>
            </a:r>
            <a:r>
              <a:rPr lang="de-DE" altLang="de-DE" dirty="0"/>
              <a:t> </a:t>
            </a:r>
            <a:r>
              <a:rPr lang="de-DE" altLang="de-DE" sz="1800" dirty="0" err="1"/>
              <a:t>firebase</a:t>
            </a:r>
            <a:r>
              <a:rPr lang="de-DE" altLang="de-DE" sz="1800" dirty="0"/>
              <a:t> </a:t>
            </a:r>
            <a:r>
              <a:rPr lang="de-DE" altLang="de-DE" sz="1800" dirty="0" err="1"/>
              <a:t>use</a:t>
            </a:r>
            <a:r>
              <a:rPr lang="de-DE" altLang="de-DE" sz="1800" dirty="0"/>
              <a:t> –</a:t>
            </a:r>
            <a:r>
              <a:rPr lang="de-DE" altLang="de-DE" sz="1800" dirty="0" err="1"/>
              <a:t>add</a:t>
            </a:r>
            <a:r>
              <a:rPr lang="de-DE" altLang="de-DE" dirty="0"/>
              <a:t>)</a:t>
            </a:r>
          </a:p>
          <a:p>
            <a:endParaRPr lang="en-US" dirty="0"/>
          </a:p>
          <a:p>
            <a:pPr marL="0" indent="0">
              <a:buNone/>
            </a:pPr>
            <a:endParaRPr lang="en-US" dirty="0"/>
          </a:p>
          <a:p>
            <a:pPr marL="0" indent="0">
              <a:buNone/>
            </a:pPr>
            <a:endParaRPr lang="en-US" dirty="0"/>
          </a:p>
        </p:txBody>
      </p:sp>
      <p:sp>
        <p:nvSpPr>
          <p:cNvPr id="9" name="Textfeld 8">
            <a:extLst>
              <a:ext uri="{FF2B5EF4-FFF2-40B4-BE49-F238E27FC236}">
                <a16:creationId xmlns:a16="http://schemas.microsoft.com/office/drawing/2014/main" id="{487B7748-639F-F81C-CCEC-C53DF3E662FB}"/>
              </a:ext>
            </a:extLst>
          </p:cNvPr>
          <p:cNvSpPr txBox="1"/>
          <p:nvPr/>
        </p:nvSpPr>
        <p:spPr>
          <a:xfrm>
            <a:off x="1955800" y="2318434"/>
            <a:ext cx="5149850" cy="1015663"/>
          </a:xfrm>
          <a:prstGeom prst="rect">
            <a:avLst/>
          </a:prstGeom>
          <a:noFill/>
        </p:spPr>
        <p:txBody>
          <a:bodyPr wrap="square">
            <a:spAutoFit/>
          </a:bodyPr>
          <a:lstStyle/>
          <a:p>
            <a:r>
              <a:rPr lang="de-DE" sz="2000" dirty="0" err="1"/>
              <a:t>npm</a:t>
            </a:r>
            <a:r>
              <a:rPr lang="de-DE" sz="2000" dirty="0"/>
              <a:t> </a:t>
            </a:r>
            <a:r>
              <a:rPr lang="de-DE" sz="2000" dirty="0" err="1"/>
              <a:t>install</a:t>
            </a:r>
            <a:endParaRPr lang="de-DE" sz="2000" dirty="0"/>
          </a:p>
          <a:p>
            <a:r>
              <a:rPr lang="de-DE" sz="2000" dirty="0" err="1"/>
              <a:t>npm</a:t>
            </a:r>
            <a:r>
              <a:rPr lang="de-DE" sz="2000" dirty="0"/>
              <a:t> --</a:t>
            </a:r>
            <a:r>
              <a:rPr lang="de-DE" sz="2000" dirty="0" err="1"/>
              <a:t>prefix</a:t>
            </a:r>
            <a:r>
              <a:rPr lang="de-DE" sz="2000" dirty="0"/>
              <a:t> </a:t>
            </a:r>
            <a:r>
              <a:rPr lang="de-DE" sz="2000" dirty="0" err="1"/>
              <a:t>frontend</a:t>
            </a:r>
            <a:r>
              <a:rPr lang="de-DE" sz="2000" dirty="0"/>
              <a:t> </a:t>
            </a:r>
            <a:r>
              <a:rPr lang="de-DE" sz="2000" dirty="0" err="1"/>
              <a:t>install</a:t>
            </a:r>
            <a:endParaRPr lang="de-DE" sz="2000" dirty="0"/>
          </a:p>
          <a:p>
            <a:r>
              <a:rPr lang="de-DE" sz="2000" dirty="0" err="1"/>
              <a:t>npm</a:t>
            </a:r>
            <a:r>
              <a:rPr lang="de-DE" sz="2000" dirty="0"/>
              <a:t> </a:t>
            </a:r>
            <a:r>
              <a:rPr lang="de-DE" sz="2000" dirty="0" err="1"/>
              <a:t>run</a:t>
            </a:r>
            <a:r>
              <a:rPr lang="de-DE" sz="2000" dirty="0"/>
              <a:t> deploy</a:t>
            </a:r>
          </a:p>
        </p:txBody>
      </p:sp>
    </p:spTree>
    <p:extLst>
      <p:ext uri="{BB962C8B-B14F-4D97-AF65-F5344CB8AC3E}">
        <p14:creationId xmlns:p14="http://schemas.microsoft.com/office/powerpoint/2010/main" val="181678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de-DE" b="1" cap="all" spc="400" dirty="0">
                <a:solidFill>
                  <a:schemeClr val="bg1"/>
                </a:solidFill>
                <a:latin typeface="+mn-lt"/>
              </a:rPr>
              <a:t>Agenda</a:t>
            </a:r>
            <a:endParaRPr lang="de-DE" dirty="0"/>
          </a:p>
        </p:txBody>
      </p:sp>
      <p:sp>
        <p:nvSpPr>
          <p:cNvPr id="4" name="Textplatzhalt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de-DE" sz="1800" dirty="0" err="1">
                <a:solidFill>
                  <a:schemeClr val="bg1"/>
                </a:solidFill>
              </a:rPr>
              <a:t>Introduction</a:t>
            </a:r>
            <a:endParaRPr lang="de-DE" sz="1800" dirty="0">
              <a:solidFill>
                <a:schemeClr val="bg1"/>
              </a:solidFill>
            </a:endParaRPr>
          </a:p>
          <a:p>
            <a:pPr algn="r" rtl="0"/>
            <a:r>
              <a:rPr lang="de-DE" dirty="0" err="1"/>
              <a:t>Overview</a:t>
            </a:r>
            <a:endParaRPr lang="de-DE" dirty="0"/>
          </a:p>
          <a:p>
            <a:pPr algn="r" rtl="0"/>
            <a:r>
              <a:rPr lang="de-DE" sz="1800" dirty="0">
                <a:solidFill>
                  <a:schemeClr val="bg1"/>
                </a:solidFill>
              </a:rPr>
              <a:t>Setup</a:t>
            </a:r>
          </a:p>
        </p:txBody>
      </p:sp>
      <p:pic>
        <p:nvPicPr>
          <p:cNvPr id="6" name="Bildplatzhalter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99574" y="2603500"/>
            <a:ext cx="3803315" cy="3641852"/>
          </a:xfrm>
        </p:spPr>
      </p:pic>
      <p:sp>
        <p:nvSpPr>
          <p:cNvPr id="7" name="Datumsplatzhalt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de-DE" dirty="0"/>
              <a:t>3.9.20XX</a:t>
            </a:r>
          </a:p>
        </p:txBody>
      </p:sp>
      <p:sp>
        <p:nvSpPr>
          <p:cNvPr id="8" name="Fußzeilenplatzhalt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de-DE" dirty="0"/>
              <a:t>Präsentationstitel</a:t>
            </a:r>
          </a:p>
        </p:txBody>
      </p:sp>
      <p:sp>
        <p:nvSpPr>
          <p:cNvPr id="9" name="Foliennummernplatzhalt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de-DE" smtClean="0"/>
              <a:pPr/>
              <a:t>2</a:t>
            </a:fld>
            <a:endParaRPr lang="de-DE" dirty="0"/>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Deploy to Firebase Cloud Functions and Hosting</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20</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pPr marL="0" indent="0">
              <a:buNone/>
            </a:pPr>
            <a:r>
              <a:rPr lang="en-US" dirty="0"/>
              <a:t>If you encounter errors on deploy:</a:t>
            </a:r>
          </a:p>
          <a:p>
            <a:r>
              <a:rPr lang="de-DE" altLang="de-DE" dirty="0"/>
              <a:t>Are </a:t>
            </a:r>
            <a:r>
              <a:rPr lang="de-DE" altLang="de-DE" dirty="0" err="1"/>
              <a:t>you</a:t>
            </a:r>
            <a:r>
              <a:rPr lang="de-DE" altLang="de-DE" dirty="0"/>
              <a:t> </a:t>
            </a:r>
            <a:r>
              <a:rPr lang="de-DE" altLang="de-DE" dirty="0" err="1"/>
              <a:t>logged</a:t>
            </a:r>
            <a:r>
              <a:rPr lang="de-DE" altLang="de-DE" dirty="0"/>
              <a:t> in? (</a:t>
            </a:r>
            <a:r>
              <a:rPr lang="de-DE" altLang="de-DE" dirty="0" err="1"/>
              <a:t>run</a:t>
            </a:r>
            <a:r>
              <a:rPr lang="de-DE" altLang="de-DE" dirty="0"/>
              <a:t> </a:t>
            </a:r>
            <a:r>
              <a:rPr lang="de-DE" altLang="de-DE" sz="2000" dirty="0" err="1"/>
              <a:t>firebase</a:t>
            </a:r>
            <a:r>
              <a:rPr lang="de-DE" altLang="de-DE" sz="2000" dirty="0"/>
              <a:t> </a:t>
            </a:r>
            <a:r>
              <a:rPr lang="de-DE" altLang="de-DE" sz="2000" dirty="0" err="1"/>
              <a:t>login</a:t>
            </a:r>
            <a:r>
              <a:rPr lang="de-DE" altLang="de-DE" dirty="0"/>
              <a:t>)</a:t>
            </a:r>
          </a:p>
          <a:p>
            <a:r>
              <a:rPr lang="de-DE" altLang="de-DE" dirty="0" err="1"/>
              <a:t>Is</a:t>
            </a:r>
            <a:r>
              <a:rPr lang="de-DE" altLang="de-DE" dirty="0"/>
              <a:t> </a:t>
            </a:r>
            <a:r>
              <a:rPr lang="de-DE" altLang="de-DE" dirty="0" err="1"/>
              <a:t>your</a:t>
            </a:r>
            <a:r>
              <a:rPr lang="de-DE" altLang="de-DE" dirty="0"/>
              <a:t> </a:t>
            </a:r>
            <a:r>
              <a:rPr lang="de-DE" altLang="de-DE" dirty="0" err="1"/>
              <a:t>project</a:t>
            </a:r>
            <a:r>
              <a:rPr lang="de-DE" altLang="de-DE" dirty="0"/>
              <a:t> </a:t>
            </a:r>
            <a:r>
              <a:rPr lang="de-DE" altLang="de-DE" dirty="0" err="1"/>
              <a:t>selected</a:t>
            </a:r>
            <a:r>
              <a:rPr lang="de-DE" altLang="de-DE" dirty="0"/>
              <a:t>? (</a:t>
            </a:r>
            <a:r>
              <a:rPr lang="de-DE" altLang="de-DE" dirty="0" err="1"/>
              <a:t>run</a:t>
            </a:r>
            <a:r>
              <a:rPr lang="de-DE" altLang="de-DE" dirty="0"/>
              <a:t> </a:t>
            </a:r>
            <a:r>
              <a:rPr lang="de-DE" altLang="de-DE" sz="1800" dirty="0" err="1"/>
              <a:t>firebase</a:t>
            </a:r>
            <a:r>
              <a:rPr lang="de-DE" altLang="de-DE" sz="1800" dirty="0"/>
              <a:t> </a:t>
            </a:r>
            <a:r>
              <a:rPr lang="de-DE" altLang="de-DE" sz="1800" dirty="0" err="1"/>
              <a:t>use</a:t>
            </a:r>
            <a:r>
              <a:rPr lang="de-DE" altLang="de-DE" sz="1800" dirty="0"/>
              <a:t> –</a:t>
            </a:r>
            <a:r>
              <a:rPr lang="de-DE" altLang="de-DE" sz="1800" dirty="0" err="1"/>
              <a:t>add</a:t>
            </a:r>
            <a:r>
              <a:rPr lang="de-DE" altLang="de-DE" dirty="0"/>
              <a:t>)</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53998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Deploy to Firebase Cloud Functions and Hosting</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21</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pPr marL="0" indent="0">
              <a:buNone/>
            </a:pPr>
            <a:r>
              <a:rPr lang="en-US" dirty="0"/>
              <a:t>If deployment was successful, you can visit your webapp here: </a:t>
            </a:r>
            <a:r>
              <a:rPr lang="en-US" sz="2000" dirty="0"/>
              <a:t>https://&lt;PROJECT-ID&gt;.web.app</a:t>
            </a:r>
            <a:endParaRPr lang="en-US" dirty="0"/>
          </a:p>
          <a:p>
            <a:pPr marL="0" indent="0">
              <a:buNone/>
            </a:pPr>
            <a:endParaRPr lang="en-US" dirty="0"/>
          </a:p>
          <a:p>
            <a:pPr marL="0" indent="0">
              <a:buNone/>
            </a:pPr>
            <a:r>
              <a:rPr lang="en-US" dirty="0"/>
              <a:t>The webapp should look something like this after you added your first device:</a:t>
            </a:r>
          </a:p>
          <a:p>
            <a:pPr marL="0" indent="0">
              <a:buNone/>
            </a:pPr>
            <a:endParaRPr lang="en-US" dirty="0"/>
          </a:p>
        </p:txBody>
      </p:sp>
      <p:pic>
        <p:nvPicPr>
          <p:cNvPr id="8" name="Grafik 7">
            <a:extLst>
              <a:ext uri="{FF2B5EF4-FFF2-40B4-BE49-F238E27FC236}">
                <a16:creationId xmlns:a16="http://schemas.microsoft.com/office/drawing/2014/main" id="{0A24BBAC-25EC-EED6-5EBA-DA89BE17AAAF}"/>
              </a:ext>
            </a:extLst>
          </p:cNvPr>
          <p:cNvPicPr>
            <a:picLocks noChangeAspect="1"/>
          </p:cNvPicPr>
          <p:nvPr/>
        </p:nvPicPr>
        <p:blipFill>
          <a:blip r:embed="rId2"/>
          <a:stretch>
            <a:fillRect/>
          </a:stretch>
        </p:blipFill>
        <p:spPr>
          <a:xfrm>
            <a:off x="838200" y="4133850"/>
            <a:ext cx="8407400" cy="2303698"/>
          </a:xfrm>
          <a:prstGeom prst="rect">
            <a:avLst/>
          </a:prstGeom>
        </p:spPr>
      </p:pic>
    </p:spTree>
    <p:extLst>
      <p:ext uri="{BB962C8B-B14F-4D97-AF65-F5344CB8AC3E}">
        <p14:creationId xmlns:p14="http://schemas.microsoft.com/office/powerpoint/2010/main" val="3178649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your Google Action</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22</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r>
              <a:rPr lang="en-US" dirty="0"/>
              <a:t>Navigate back to the </a:t>
            </a:r>
            <a:r>
              <a:rPr lang="en-US" dirty="0">
                <a:hlinkClick r:id="rId2"/>
              </a:rPr>
              <a:t>Google Actions Console</a:t>
            </a:r>
            <a:endParaRPr lang="en-US" dirty="0"/>
          </a:p>
          <a:p>
            <a:r>
              <a:rPr lang="en-US" dirty="0"/>
              <a:t>Enter the fulfillment URL</a:t>
            </a:r>
          </a:p>
          <a:p>
            <a:endParaRPr lang="en-US" dirty="0"/>
          </a:p>
          <a:p>
            <a:pPr marL="0" indent="0">
              <a:buNone/>
            </a:pPr>
            <a:endParaRPr lang="en-US" dirty="0"/>
          </a:p>
        </p:txBody>
      </p:sp>
      <p:pic>
        <p:nvPicPr>
          <p:cNvPr id="9" name="Grafik 8">
            <a:extLst>
              <a:ext uri="{FF2B5EF4-FFF2-40B4-BE49-F238E27FC236}">
                <a16:creationId xmlns:a16="http://schemas.microsoft.com/office/drawing/2014/main" id="{2167DC06-B9A2-EA8B-4C29-71A14DF61E0D}"/>
              </a:ext>
            </a:extLst>
          </p:cNvPr>
          <p:cNvPicPr>
            <a:picLocks noChangeAspect="1"/>
          </p:cNvPicPr>
          <p:nvPr/>
        </p:nvPicPr>
        <p:blipFill>
          <a:blip r:embed="rId3"/>
          <a:stretch>
            <a:fillRect/>
          </a:stretch>
        </p:blipFill>
        <p:spPr>
          <a:xfrm>
            <a:off x="2070099" y="3628910"/>
            <a:ext cx="7836089" cy="2263889"/>
          </a:xfrm>
          <a:prstGeom prst="rect">
            <a:avLst/>
          </a:prstGeom>
        </p:spPr>
      </p:pic>
      <p:cxnSp>
        <p:nvCxnSpPr>
          <p:cNvPr id="10" name="Gerade Verbindung mit Pfeil 9">
            <a:extLst>
              <a:ext uri="{FF2B5EF4-FFF2-40B4-BE49-F238E27FC236}">
                <a16:creationId xmlns:a16="http://schemas.microsoft.com/office/drawing/2014/main" id="{6A496D19-1B6D-458B-117E-936C012DDDAD}"/>
              </a:ext>
            </a:extLst>
          </p:cNvPr>
          <p:cNvCxnSpPr>
            <a:cxnSpLocks/>
          </p:cNvCxnSpPr>
          <p:nvPr/>
        </p:nvCxnSpPr>
        <p:spPr>
          <a:xfrm>
            <a:off x="4095750" y="3296868"/>
            <a:ext cx="402235" cy="34976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Gerade Verbindung mit Pfeil 12">
            <a:extLst>
              <a:ext uri="{FF2B5EF4-FFF2-40B4-BE49-F238E27FC236}">
                <a16:creationId xmlns:a16="http://schemas.microsoft.com/office/drawing/2014/main" id="{249C128A-5B9C-12BA-900B-8C8EA554BA76}"/>
              </a:ext>
            </a:extLst>
          </p:cNvPr>
          <p:cNvCxnSpPr>
            <a:cxnSpLocks/>
          </p:cNvCxnSpPr>
          <p:nvPr/>
        </p:nvCxnSpPr>
        <p:spPr>
          <a:xfrm flipH="1">
            <a:off x="2942235" y="4038600"/>
            <a:ext cx="353415" cy="2430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Gerade Verbindung mit Pfeil 14">
            <a:extLst>
              <a:ext uri="{FF2B5EF4-FFF2-40B4-BE49-F238E27FC236}">
                <a16:creationId xmlns:a16="http://schemas.microsoft.com/office/drawing/2014/main" id="{362FC2BF-5F33-643D-0652-6AAB9AF01FC7}"/>
              </a:ext>
            </a:extLst>
          </p:cNvPr>
          <p:cNvCxnSpPr>
            <a:cxnSpLocks/>
          </p:cNvCxnSpPr>
          <p:nvPr/>
        </p:nvCxnSpPr>
        <p:spPr>
          <a:xfrm>
            <a:off x="5568950" y="5226050"/>
            <a:ext cx="510185" cy="2874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08722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your Google Action</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23</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r>
              <a:rPr lang="en-US" dirty="0"/>
              <a:t>Enter </a:t>
            </a:r>
            <a:r>
              <a:rPr lang="en-US" dirty="0" err="1"/>
              <a:t>Oauth</a:t>
            </a:r>
            <a:r>
              <a:rPr lang="en-US" dirty="0"/>
              <a:t> Client Information:</a:t>
            </a:r>
          </a:p>
          <a:p>
            <a:pPr marL="457200" lvl="1" indent="0">
              <a:buNone/>
            </a:pPr>
            <a:r>
              <a:rPr lang="en-US" dirty="0"/>
              <a:t>Client ID: </a:t>
            </a:r>
            <a:r>
              <a:rPr lang="en-US" dirty="0" err="1"/>
              <a:t>sampleId</a:t>
            </a:r>
            <a:endParaRPr lang="en-US" dirty="0"/>
          </a:p>
          <a:p>
            <a:pPr marL="457200" lvl="1" indent="0">
              <a:buNone/>
            </a:pPr>
            <a:r>
              <a:rPr lang="en-US" dirty="0"/>
              <a:t>Client secret: </a:t>
            </a:r>
            <a:r>
              <a:rPr lang="en-US" dirty="0" err="1"/>
              <a:t>sampleSecret</a:t>
            </a:r>
            <a:endParaRPr lang="en-US" dirty="0"/>
          </a:p>
          <a:p>
            <a:r>
              <a:rPr lang="en-US" dirty="0"/>
              <a:t>Enter shown URLs</a:t>
            </a:r>
          </a:p>
          <a:p>
            <a:pPr marL="0" indent="0">
              <a:buNone/>
            </a:pPr>
            <a:endParaRPr lang="en-US" dirty="0"/>
          </a:p>
          <a:p>
            <a:pPr marL="0" indent="0">
              <a:buNone/>
            </a:pPr>
            <a:endParaRPr lang="en-US" dirty="0"/>
          </a:p>
        </p:txBody>
      </p:sp>
      <p:pic>
        <p:nvPicPr>
          <p:cNvPr id="20" name="Grafik 19">
            <a:extLst>
              <a:ext uri="{FF2B5EF4-FFF2-40B4-BE49-F238E27FC236}">
                <a16:creationId xmlns:a16="http://schemas.microsoft.com/office/drawing/2014/main" id="{C2DB0E88-9ABF-6B8C-97F6-3F0B5D51095D}"/>
              </a:ext>
            </a:extLst>
          </p:cNvPr>
          <p:cNvPicPr>
            <a:picLocks noChangeAspect="1"/>
          </p:cNvPicPr>
          <p:nvPr/>
        </p:nvPicPr>
        <p:blipFill>
          <a:blip r:embed="rId2"/>
          <a:stretch>
            <a:fillRect/>
          </a:stretch>
        </p:blipFill>
        <p:spPr>
          <a:xfrm>
            <a:off x="6362700" y="2968309"/>
            <a:ext cx="4922404" cy="3309460"/>
          </a:xfrm>
          <a:prstGeom prst="rect">
            <a:avLst/>
          </a:prstGeom>
        </p:spPr>
      </p:pic>
      <p:cxnSp>
        <p:nvCxnSpPr>
          <p:cNvPr id="21" name="Gerade Verbindung mit Pfeil 20">
            <a:extLst>
              <a:ext uri="{FF2B5EF4-FFF2-40B4-BE49-F238E27FC236}">
                <a16:creationId xmlns:a16="http://schemas.microsoft.com/office/drawing/2014/main" id="{676A8479-6726-B697-5D7F-AA46A2E904C2}"/>
              </a:ext>
            </a:extLst>
          </p:cNvPr>
          <p:cNvCxnSpPr>
            <a:cxnSpLocks/>
          </p:cNvCxnSpPr>
          <p:nvPr/>
        </p:nvCxnSpPr>
        <p:spPr>
          <a:xfrm flipV="1">
            <a:off x="6724650" y="3937000"/>
            <a:ext cx="234950" cy="4699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14816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Connect Google Assistant</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24</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r>
              <a:rPr lang="en-US" dirty="0"/>
              <a:t>On your phone: Download Google Home from the </a:t>
            </a:r>
            <a:r>
              <a:rPr lang="en-US" dirty="0" err="1"/>
              <a:t>playstore</a:t>
            </a:r>
            <a:endParaRPr lang="en-US" dirty="0"/>
          </a:p>
          <a:p>
            <a:r>
              <a:rPr lang="en-US" dirty="0"/>
              <a:t>Inside the app:</a:t>
            </a:r>
          </a:p>
          <a:p>
            <a:pPr marL="0" indent="0">
              <a:buNone/>
            </a:pPr>
            <a:endParaRPr lang="en-US" dirty="0"/>
          </a:p>
        </p:txBody>
      </p:sp>
      <p:pic>
        <p:nvPicPr>
          <p:cNvPr id="5" name="Grafik 4" descr="Ein Bild, das Text, Elektronik, iPod enthält.&#10;&#10;Automatisch generierte Beschreibung">
            <a:extLst>
              <a:ext uri="{FF2B5EF4-FFF2-40B4-BE49-F238E27FC236}">
                <a16:creationId xmlns:a16="http://schemas.microsoft.com/office/drawing/2014/main" id="{515041F1-9B93-D2D0-93DD-D8DA22BD3900}"/>
              </a:ext>
            </a:extLst>
          </p:cNvPr>
          <p:cNvPicPr>
            <a:picLocks noChangeAspect="1"/>
          </p:cNvPicPr>
          <p:nvPr/>
        </p:nvPicPr>
        <p:blipFill>
          <a:blip r:embed="rId2"/>
          <a:stretch>
            <a:fillRect/>
          </a:stretch>
        </p:blipFill>
        <p:spPr>
          <a:xfrm>
            <a:off x="920749" y="3330786"/>
            <a:ext cx="2682919" cy="2695363"/>
          </a:xfrm>
          <a:prstGeom prst="rect">
            <a:avLst/>
          </a:prstGeom>
        </p:spPr>
      </p:pic>
      <p:cxnSp>
        <p:nvCxnSpPr>
          <p:cNvPr id="9" name="Gerade Verbindung mit Pfeil 8">
            <a:extLst>
              <a:ext uri="{FF2B5EF4-FFF2-40B4-BE49-F238E27FC236}">
                <a16:creationId xmlns:a16="http://schemas.microsoft.com/office/drawing/2014/main" id="{C2FBE8CC-5F52-273C-CFEA-CFD2EBEED3C9}"/>
              </a:ext>
            </a:extLst>
          </p:cNvPr>
          <p:cNvCxnSpPr>
            <a:cxnSpLocks/>
          </p:cNvCxnSpPr>
          <p:nvPr/>
        </p:nvCxnSpPr>
        <p:spPr>
          <a:xfrm flipH="1" flipV="1">
            <a:off x="1270000" y="3545097"/>
            <a:ext cx="552450" cy="1188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3" name="Grafik 12" descr="Ein Bild, das Text enthält.&#10;&#10;Automatisch generierte Beschreibung">
            <a:extLst>
              <a:ext uri="{FF2B5EF4-FFF2-40B4-BE49-F238E27FC236}">
                <a16:creationId xmlns:a16="http://schemas.microsoft.com/office/drawing/2014/main" id="{84E3C8D6-186A-C86A-5058-73F11D21B43D}"/>
              </a:ext>
            </a:extLst>
          </p:cNvPr>
          <p:cNvPicPr>
            <a:picLocks noChangeAspect="1"/>
          </p:cNvPicPr>
          <p:nvPr/>
        </p:nvPicPr>
        <p:blipFill>
          <a:blip r:embed="rId3"/>
          <a:stretch>
            <a:fillRect/>
          </a:stretch>
        </p:blipFill>
        <p:spPr>
          <a:xfrm>
            <a:off x="3832267" y="3330785"/>
            <a:ext cx="3113808" cy="2695363"/>
          </a:xfrm>
          <a:prstGeom prst="rect">
            <a:avLst/>
          </a:prstGeom>
        </p:spPr>
      </p:pic>
      <p:cxnSp>
        <p:nvCxnSpPr>
          <p:cNvPr id="16" name="Gerade Verbindung mit Pfeil 15">
            <a:extLst>
              <a:ext uri="{FF2B5EF4-FFF2-40B4-BE49-F238E27FC236}">
                <a16:creationId xmlns:a16="http://schemas.microsoft.com/office/drawing/2014/main" id="{436A1D9F-130A-78FD-A625-54B6F4D546CA}"/>
              </a:ext>
            </a:extLst>
          </p:cNvPr>
          <p:cNvCxnSpPr>
            <a:cxnSpLocks/>
          </p:cNvCxnSpPr>
          <p:nvPr/>
        </p:nvCxnSpPr>
        <p:spPr>
          <a:xfrm flipH="1">
            <a:off x="5441950" y="4023519"/>
            <a:ext cx="584200" cy="2690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3" name="Grafik 22" descr="Ein Bild, das Text enthält.&#10;&#10;Automatisch generierte Beschreibung">
            <a:extLst>
              <a:ext uri="{FF2B5EF4-FFF2-40B4-BE49-F238E27FC236}">
                <a16:creationId xmlns:a16="http://schemas.microsoft.com/office/drawing/2014/main" id="{B54B5A8F-4761-62E0-E1B5-3F5C37944DF5}"/>
              </a:ext>
            </a:extLst>
          </p:cNvPr>
          <p:cNvPicPr>
            <a:picLocks noChangeAspect="1"/>
          </p:cNvPicPr>
          <p:nvPr/>
        </p:nvPicPr>
        <p:blipFill>
          <a:blip r:embed="rId4"/>
          <a:stretch>
            <a:fillRect/>
          </a:stretch>
        </p:blipFill>
        <p:spPr>
          <a:xfrm>
            <a:off x="7205909" y="3330785"/>
            <a:ext cx="1877532" cy="2695363"/>
          </a:xfrm>
          <a:prstGeom prst="rect">
            <a:avLst/>
          </a:prstGeom>
        </p:spPr>
      </p:pic>
      <p:cxnSp>
        <p:nvCxnSpPr>
          <p:cNvPr id="24" name="Gerade Verbindung mit Pfeil 23">
            <a:extLst>
              <a:ext uri="{FF2B5EF4-FFF2-40B4-BE49-F238E27FC236}">
                <a16:creationId xmlns:a16="http://schemas.microsoft.com/office/drawing/2014/main" id="{B8069AE9-3E17-481B-B486-6CDCEAF1DDE0}"/>
              </a:ext>
            </a:extLst>
          </p:cNvPr>
          <p:cNvCxnSpPr>
            <a:cxnSpLocks/>
          </p:cNvCxnSpPr>
          <p:nvPr/>
        </p:nvCxnSpPr>
        <p:spPr>
          <a:xfrm flipH="1" flipV="1">
            <a:off x="7707146" y="5803900"/>
            <a:ext cx="325604" cy="4635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30" name="Grafik 29">
            <a:extLst>
              <a:ext uri="{FF2B5EF4-FFF2-40B4-BE49-F238E27FC236}">
                <a16:creationId xmlns:a16="http://schemas.microsoft.com/office/drawing/2014/main" id="{35E7830B-1080-64C0-EB66-59FDD811DDBE}"/>
              </a:ext>
            </a:extLst>
          </p:cNvPr>
          <p:cNvPicPr>
            <a:picLocks noChangeAspect="1"/>
          </p:cNvPicPr>
          <p:nvPr/>
        </p:nvPicPr>
        <p:blipFill>
          <a:blip r:embed="rId5"/>
          <a:stretch>
            <a:fillRect/>
          </a:stretch>
        </p:blipFill>
        <p:spPr>
          <a:xfrm>
            <a:off x="9283887" y="3742253"/>
            <a:ext cx="2329747" cy="1872426"/>
          </a:xfrm>
          <a:prstGeom prst="rect">
            <a:avLst/>
          </a:prstGeom>
        </p:spPr>
      </p:pic>
      <p:cxnSp>
        <p:nvCxnSpPr>
          <p:cNvPr id="31" name="Gerade Verbindung mit Pfeil 30">
            <a:extLst>
              <a:ext uri="{FF2B5EF4-FFF2-40B4-BE49-F238E27FC236}">
                <a16:creationId xmlns:a16="http://schemas.microsoft.com/office/drawing/2014/main" id="{914D44C1-5D22-CC29-FAA2-B13AFE66C70C}"/>
              </a:ext>
            </a:extLst>
          </p:cNvPr>
          <p:cNvCxnSpPr>
            <a:cxnSpLocks/>
          </p:cNvCxnSpPr>
          <p:nvPr/>
        </p:nvCxnSpPr>
        <p:spPr>
          <a:xfrm flipH="1">
            <a:off x="10570996" y="5080000"/>
            <a:ext cx="554204" cy="30528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54069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a:xfrm>
            <a:off x="838200" y="365125"/>
            <a:ext cx="10515600" cy="1325563"/>
          </a:xfrm>
        </p:spPr>
        <p:txBody>
          <a:bodyPr anchor="ctr">
            <a:normAutofit/>
          </a:bodyPr>
          <a:lstStyle/>
          <a:p>
            <a:r>
              <a:rPr lang="en-US" dirty="0"/>
              <a:t>Connect Google Assistant</a:t>
            </a:r>
            <a:endParaRPr lang="de-DE" dirty="0"/>
          </a:p>
        </p:txBody>
      </p:sp>
      <p:pic>
        <p:nvPicPr>
          <p:cNvPr id="7" name="Grafik 6" descr="Ein Bild, das Text, Screenshot, Elektronik enthält.&#10;&#10;Automatisch generierte Beschreibung">
            <a:extLst>
              <a:ext uri="{FF2B5EF4-FFF2-40B4-BE49-F238E27FC236}">
                <a16:creationId xmlns:a16="http://schemas.microsoft.com/office/drawing/2014/main" id="{6F7A0A4D-D619-D33F-5473-8967B57C34E5}"/>
              </a:ext>
            </a:extLst>
          </p:cNvPr>
          <p:cNvPicPr>
            <a:picLocks noChangeAspect="1"/>
          </p:cNvPicPr>
          <p:nvPr/>
        </p:nvPicPr>
        <p:blipFill>
          <a:blip r:embed="rId2"/>
          <a:stretch>
            <a:fillRect/>
          </a:stretch>
        </p:blipFill>
        <p:spPr>
          <a:xfrm>
            <a:off x="3952967" y="1825625"/>
            <a:ext cx="2143033" cy="4351338"/>
          </a:xfrm>
          <a:prstGeom prst="rect">
            <a:avLst/>
          </a:prstGeom>
          <a:noFill/>
        </p:spPr>
      </p:pic>
      <p:sp>
        <p:nvSpPr>
          <p:cNvPr id="6" name="Inhaltsplatzhalter 2">
            <a:extLst>
              <a:ext uri="{FF2B5EF4-FFF2-40B4-BE49-F238E27FC236}">
                <a16:creationId xmlns:a16="http://schemas.microsoft.com/office/drawing/2014/main" id="{DD67A3B0-D960-2538-E00A-FB53304A69D1}"/>
              </a:ext>
            </a:extLst>
          </p:cNvPr>
          <p:cNvSpPr>
            <a:spLocks noGrp="1"/>
          </p:cNvSpPr>
          <p:nvPr>
            <p:ph sz="half" idx="2"/>
          </p:nvPr>
        </p:nvSpPr>
        <p:spPr>
          <a:xfrm>
            <a:off x="6784848" y="1825625"/>
            <a:ext cx="4553712" cy="4351338"/>
          </a:xfrm>
        </p:spPr>
        <p:txBody>
          <a:bodyPr>
            <a:normAutofit/>
          </a:bodyPr>
          <a:lstStyle/>
          <a:p>
            <a:pPr marL="0" indent="0">
              <a:buNone/>
            </a:pPr>
            <a:r>
              <a:rPr lang="en-US" dirty="0"/>
              <a:t>After adding the Google Action:</a:t>
            </a:r>
          </a:p>
          <a:p>
            <a:pPr marL="0" indent="0">
              <a:buNone/>
            </a:pPr>
            <a:r>
              <a:rPr lang="en-US" dirty="0"/>
              <a:t>Interact with your devices in Google Home / through Google Assistant</a:t>
            </a:r>
          </a:p>
        </p:txBody>
      </p:sp>
      <p:sp>
        <p:nvSpPr>
          <p:cNvPr id="4" name="Foliennummernplatzhalter 3" hidden="1">
            <a:extLst>
              <a:ext uri="{FF2B5EF4-FFF2-40B4-BE49-F238E27FC236}">
                <a16:creationId xmlns:a16="http://schemas.microsoft.com/office/drawing/2014/main" id="{1C4E1746-312D-9990-0007-1100F8CC638F}"/>
              </a:ext>
            </a:extLst>
          </p:cNvPr>
          <p:cNvSpPr>
            <a:spLocks noGrp="1"/>
          </p:cNvSpPr>
          <p:nvPr>
            <p:ph type="sldNum" sz="quarter" idx="4294967295"/>
          </p:nvPr>
        </p:nvSpPr>
        <p:spPr>
          <a:xfrm>
            <a:off x="8610600" y="6356350"/>
            <a:ext cx="2743200" cy="365125"/>
          </a:xfrm>
        </p:spPr>
        <p:txBody>
          <a:bodyPr/>
          <a:lstStyle/>
          <a:p>
            <a:pPr rtl="0">
              <a:spcAft>
                <a:spcPts val="600"/>
              </a:spcAft>
            </a:pPr>
            <a:fld id="{D8DA9DAA-006C-4F4B-980E-E3DF019B24E2}" type="slidenum">
              <a:rPr lang="de-DE" noProof="0" smtClean="0"/>
              <a:pPr rtl="0">
                <a:spcAft>
                  <a:spcPts val="600"/>
                </a:spcAft>
              </a:pPr>
              <a:t>25</a:t>
            </a:fld>
            <a:endParaRPr lang="de-DE" noProof="0"/>
          </a:p>
        </p:txBody>
      </p:sp>
      <p:sp>
        <p:nvSpPr>
          <p:cNvPr id="8" name="Sprechblase: oval 7">
            <a:extLst>
              <a:ext uri="{FF2B5EF4-FFF2-40B4-BE49-F238E27FC236}">
                <a16:creationId xmlns:a16="http://schemas.microsoft.com/office/drawing/2014/main" id="{023BE5FB-0CE2-F1D4-2423-4C28274A5A83}"/>
              </a:ext>
            </a:extLst>
          </p:cNvPr>
          <p:cNvSpPr/>
          <p:nvPr/>
        </p:nvSpPr>
        <p:spPr>
          <a:xfrm>
            <a:off x="853440" y="1825625"/>
            <a:ext cx="2965450" cy="1193800"/>
          </a:xfrm>
          <a:prstGeom prst="wedgeEllipseCallout">
            <a:avLst>
              <a:gd name="adj1" fmla="val -46745"/>
              <a:gd name="adj2" fmla="val 71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Hey Google, turn off </a:t>
            </a:r>
            <a:r>
              <a:rPr lang="de-DE" dirty="0" err="1"/>
              <a:t>the</a:t>
            </a:r>
            <a:r>
              <a:rPr lang="de-DE" dirty="0"/>
              <a:t> </a:t>
            </a:r>
            <a:r>
              <a:rPr lang="de-DE" dirty="0" err="1"/>
              <a:t>table</a:t>
            </a:r>
            <a:r>
              <a:rPr lang="de-DE" dirty="0"/>
              <a:t> </a:t>
            </a:r>
            <a:r>
              <a:rPr lang="de-DE" dirty="0" err="1"/>
              <a:t>lamp</a:t>
            </a:r>
            <a:endParaRPr lang="de-DE" dirty="0"/>
          </a:p>
        </p:txBody>
      </p:sp>
    </p:spTree>
    <p:extLst>
      <p:ext uri="{BB962C8B-B14F-4D97-AF65-F5344CB8AC3E}">
        <p14:creationId xmlns:p14="http://schemas.microsoft.com/office/powerpoint/2010/main" val="251336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FDFB95-2803-4882-8DE6-333A75D37240}"/>
              </a:ext>
            </a:extLst>
          </p:cNvPr>
          <p:cNvSpPr>
            <a:spLocks noGrp="1"/>
          </p:cNvSpPr>
          <p:nvPr>
            <p:ph type="ctrTitle"/>
          </p:nvPr>
        </p:nvSpPr>
        <p:spPr/>
        <p:txBody>
          <a:bodyPr rtlCol="0"/>
          <a:lstStyle/>
          <a:p>
            <a:pPr rtl="0"/>
            <a:r>
              <a:rPr lang="de-DE" sz="3600" dirty="0" err="1"/>
              <a:t>It</a:t>
            </a:r>
            <a:r>
              <a:rPr lang="de-DE" sz="3600" dirty="0"/>
              <a:t> </a:t>
            </a:r>
            <a:r>
              <a:rPr lang="de-DE" sz="3600" dirty="0" err="1"/>
              <a:t>takes</a:t>
            </a:r>
            <a:r>
              <a:rPr lang="de-DE" sz="3600" dirty="0"/>
              <a:t> half </a:t>
            </a:r>
            <a:r>
              <a:rPr lang="de-DE" sz="3600" dirty="0" err="1"/>
              <a:t>your</a:t>
            </a:r>
            <a:r>
              <a:rPr lang="de-DE" sz="3600" dirty="0"/>
              <a:t> </a:t>
            </a:r>
            <a:r>
              <a:rPr lang="de-DE" sz="3600" dirty="0" err="1"/>
              <a:t>life</a:t>
            </a:r>
            <a:r>
              <a:rPr lang="de-DE" sz="3600" dirty="0"/>
              <a:t> </a:t>
            </a:r>
            <a:r>
              <a:rPr lang="de-DE" sz="3600" dirty="0" err="1"/>
              <a:t>before</a:t>
            </a:r>
            <a:r>
              <a:rPr lang="de-DE" sz="3600" dirty="0"/>
              <a:t> </a:t>
            </a:r>
            <a:r>
              <a:rPr lang="de-DE" sz="3600" dirty="0" err="1"/>
              <a:t>you</a:t>
            </a:r>
            <a:r>
              <a:rPr lang="de-DE" sz="3600" dirty="0"/>
              <a:t> </a:t>
            </a:r>
            <a:r>
              <a:rPr lang="de-DE" sz="3600" dirty="0" err="1"/>
              <a:t>discover</a:t>
            </a:r>
            <a:r>
              <a:rPr lang="de-DE" sz="3600" dirty="0"/>
              <a:t> </a:t>
            </a:r>
            <a:r>
              <a:rPr lang="de-DE" sz="3600" dirty="0" err="1"/>
              <a:t>life</a:t>
            </a:r>
            <a:r>
              <a:rPr lang="de-DE" sz="3600" dirty="0"/>
              <a:t> </a:t>
            </a:r>
            <a:r>
              <a:rPr lang="de-DE" sz="3600" dirty="0" err="1"/>
              <a:t>is</a:t>
            </a:r>
            <a:r>
              <a:rPr lang="de-DE" sz="3600" dirty="0"/>
              <a:t> a </a:t>
            </a:r>
            <a:r>
              <a:rPr lang="de-DE" sz="3600" dirty="0" err="1"/>
              <a:t>do-it-yourself</a:t>
            </a:r>
            <a:r>
              <a:rPr lang="de-DE" sz="3600" dirty="0"/>
              <a:t> </a:t>
            </a:r>
            <a:r>
              <a:rPr lang="de-DE" sz="3600" dirty="0" err="1"/>
              <a:t>project</a:t>
            </a:r>
            <a:r>
              <a:rPr lang="de-DE" sz="3600" dirty="0"/>
              <a:t>.</a:t>
            </a:r>
            <a:endParaRPr lang="de-DE" dirty="0"/>
          </a:p>
        </p:txBody>
      </p:sp>
      <p:sp>
        <p:nvSpPr>
          <p:cNvPr id="3" name="Untertitel 2">
            <a:extLst>
              <a:ext uri="{FF2B5EF4-FFF2-40B4-BE49-F238E27FC236}">
                <a16:creationId xmlns:a16="http://schemas.microsoft.com/office/drawing/2014/main" id="{8AFC25C2-2815-4A92-A043-0CEC83591A94}"/>
              </a:ext>
            </a:extLst>
          </p:cNvPr>
          <p:cNvSpPr>
            <a:spLocks noGrp="1"/>
          </p:cNvSpPr>
          <p:nvPr>
            <p:ph type="subTitle" idx="1"/>
          </p:nvPr>
        </p:nvSpPr>
        <p:spPr/>
        <p:txBody>
          <a:bodyPr rtlCol="0"/>
          <a:lstStyle/>
          <a:p>
            <a:pPr rtl="0"/>
            <a:r>
              <a:rPr lang="de-DE" sz="1800" dirty="0"/>
              <a:t>Napoleon Hill</a:t>
            </a:r>
          </a:p>
        </p:txBody>
      </p:sp>
      <p:sp>
        <p:nvSpPr>
          <p:cNvPr id="9" name="Fußzeilenplatzhalt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de-DE" dirty="0"/>
              <a:t>Home Automation</a:t>
            </a:r>
          </a:p>
        </p:txBody>
      </p:sp>
      <p:sp>
        <p:nvSpPr>
          <p:cNvPr id="10" name="Foliennummernplatzhalt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de-DE" smtClean="0"/>
              <a:pPr rtl="0"/>
              <a:t>26</a:t>
            </a:fld>
            <a:endParaRPr lang="de-DE"/>
          </a:p>
        </p:txBody>
      </p:sp>
      <p:pic>
        <p:nvPicPr>
          <p:cNvPr id="7" name="Bildplatzhalter 6" descr="Ein Bild, das Text, Person, Wand, Mann enthält.&#10;&#10;Automatisch generierte Beschreibung">
            <a:extLst>
              <a:ext uri="{FF2B5EF4-FFF2-40B4-BE49-F238E27FC236}">
                <a16:creationId xmlns:a16="http://schemas.microsoft.com/office/drawing/2014/main" id="{DF747585-FB02-8CA0-FBE3-4C1B223ED24B}"/>
              </a:ext>
            </a:extLst>
          </p:cNvPr>
          <p:cNvPicPr>
            <a:picLocks noGrp="1" noChangeAspect="1"/>
          </p:cNvPicPr>
          <p:nvPr>
            <p:ph type="pic" sz="quarter" idx="13"/>
          </p:nvPr>
        </p:nvPicPr>
        <p:blipFill>
          <a:blip r:embed="rId3"/>
          <a:srcRect l="1198" r="1198"/>
          <a:stretch>
            <a:fillRect/>
          </a:stretch>
        </p:blipFill>
        <p:spPr>
          <a:xfrm>
            <a:off x="398589" y="561091"/>
            <a:ext cx="4781242" cy="5735817"/>
          </a:xfrm>
        </p:spPr>
      </p:pic>
    </p:spTree>
    <p:extLst>
      <p:ext uri="{BB962C8B-B14F-4D97-AF65-F5344CB8AC3E}">
        <p14:creationId xmlns:p14="http://schemas.microsoft.com/office/powerpoint/2010/main" val="3561473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FB28F-C9D7-439B-B863-44B4E851A0B0}"/>
              </a:ext>
            </a:extLst>
          </p:cNvPr>
          <p:cNvSpPr>
            <a:spLocks noGrp="1"/>
          </p:cNvSpPr>
          <p:nvPr>
            <p:ph type="ctrTitle"/>
          </p:nvPr>
        </p:nvSpPr>
        <p:spPr>
          <a:xfrm>
            <a:off x="6391656" y="804672"/>
            <a:ext cx="4962144" cy="886968"/>
          </a:xfrm>
        </p:spPr>
        <p:txBody>
          <a:bodyPr rtlCol="0">
            <a:noAutofit/>
          </a:bodyPr>
          <a:lstStyle/>
          <a:p>
            <a:pPr rtl="0"/>
            <a:r>
              <a:rPr lang="de-DE" sz="4000"/>
              <a:t>Zusammenfassung</a:t>
            </a:r>
          </a:p>
        </p:txBody>
      </p:sp>
      <p:sp>
        <p:nvSpPr>
          <p:cNvPr id="8" name="Untertitel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rtl="0"/>
            <a:r>
              <a:rPr lang="de-DE"/>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pic>
        <p:nvPicPr>
          <p:cNvPr id="22" name="Bildplatzhalter 21" descr="Berge kurz vor der Abenddämmerung">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Bildplatzhalter 17" descr="Berge im Sonnenuntergang">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Bildplatzhalter 19" descr="Berge im Sonnenuntergang">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Fußzeilenplatzhalt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de-DE"/>
              <a:t>Präsentationstitel</a:t>
            </a:r>
          </a:p>
        </p:txBody>
      </p:sp>
      <p:sp>
        <p:nvSpPr>
          <p:cNvPr id="24" name="Foliennummernplatzhalt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de-DE" smtClean="0"/>
              <a:pPr rtl="0"/>
              <a:t>27</a:t>
            </a:fld>
            <a:endParaRPr lang="de-DE"/>
          </a:p>
        </p:txBody>
      </p:sp>
    </p:spTree>
    <p:extLst>
      <p:ext uri="{BB962C8B-B14F-4D97-AF65-F5344CB8AC3E}">
        <p14:creationId xmlns:p14="http://schemas.microsoft.com/office/powerpoint/2010/main" val="3584772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umsplatzhalt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de-DE" dirty="0"/>
              <a:t>2.5.2022</a:t>
            </a:r>
          </a:p>
        </p:txBody>
      </p:sp>
      <p:sp>
        <p:nvSpPr>
          <p:cNvPr id="24" name="Foliennummernplatzhalt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de-DE" smtClean="0"/>
              <a:pPr rtl="0"/>
              <a:t>28</a:t>
            </a:fld>
            <a:endParaRPr lang="de-DE"/>
          </a:p>
        </p:txBody>
      </p:sp>
      <p:sp>
        <p:nvSpPr>
          <p:cNvPr id="23" name="Fußzeilenplatzhalt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de-DE" dirty="0"/>
              <a:t>Home Automation</a:t>
            </a:r>
          </a:p>
        </p:txBody>
      </p:sp>
      <p:pic>
        <p:nvPicPr>
          <p:cNvPr id="9" name="Bildplatzhalter 8" descr="Berge im Sonnenuntergang">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Bildplatzhalter 10" descr="Berge im Sonnenuntergang">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el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de-DE" dirty="0" err="1"/>
              <a:t>Thank</a:t>
            </a:r>
            <a:r>
              <a:rPr lang="de-DE" dirty="0"/>
              <a:t> </a:t>
            </a:r>
            <a:r>
              <a:rPr lang="de-DE" dirty="0" err="1"/>
              <a:t>you</a:t>
            </a:r>
            <a:r>
              <a:rPr lang="de-DE" dirty="0"/>
              <a:t>!</a:t>
            </a:r>
          </a:p>
        </p:txBody>
      </p:sp>
      <p:sp>
        <p:nvSpPr>
          <p:cNvPr id="7" name="Textplatzhalt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de-DE" dirty="0"/>
              <a:t>Paul Schweng</a:t>
            </a:r>
          </a:p>
          <a:p>
            <a:pPr rtl="0"/>
            <a:endParaRPr lang="de-DE" dirty="0"/>
          </a:p>
        </p:txBody>
      </p:sp>
      <p:pic>
        <p:nvPicPr>
          <p:cNvPr id="15" name="Bildplatzhalter 14" descr="Berge kurz vor der Abenddämmerung">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Bildplatzhalter 12" descr="Berge unter dem Nachthimmel kurz vor der Morgendämmerung">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de-DE" sz="5400" dirty="0" err="1"/>
              <a:t>Introduction</a:t>
            </a:r>
            <a:endParaRPr lang="de-DE" dirty="0"/>
          </a:p>
        </p:txBody>
      </p:sp>
      <p:sp>
        <p:nvSpPr>
          <p:cNvPr id="4" name="Inhaltsplatzhalter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a:bodyPr>
          <a:lstStyle/>
          <a:p>
            <a:pPr rtl="0"/>
            <a:r>
              <a:rPr lang="de-DE" dirty="0" err="1"/>
              <a:t>We</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learn</a:t>
            </a:r>
            <a:r>
              <a:rPr lang="de-DE" dirty="0"/>
              <a:t> </a:t>
            </a:r>
            <a:r>
              <a:rPr lang="de-DE" dirty="0" err="1"/>
              <a:t>how</a:t>
            </a:r>
            <a:r>
              <a:rPr lang="de-DE" dirty="0"/>
              <a:t> </a:t>
            </a:r>
            <a:r>
              <a:rPr lang="de-DE" dirty="0" err="1"/>
              <a:t>to</a:t>
            </a:r>
            <a:r>
              <a:rPr lang="de-DE" dirty="0"/>
              <a:t> </a:t>
            </a:r>
            <a:r>
              <a:rPr lang="de-DE" dirty="0" err="1"/>
              <a:t>use</a:t>
            </a:r>
            <a:r>
              <a:rPr lang="de-DE" dirty="0"/>
              <a:t> </a:t>
            </a:r>
            <a:r>
              <a:rPr lang="de-DE" dirty="0" err="1"/>
              <a:t>these</a:t>
            </a:r>
            <a:r>
              <a:rPr lang="de-DE" dirty="0"/>
              <a:t> Google Home Automation Tools:</a:t>
            </a:r>
          </a:p>
          <a:p>
            <a:pPr marL="342900" indent="-342900" rtl="0">
              <a:buFont typeface="Arial" panose="020B0604020202020204" pitchFamily="34" charset="0"/>
              <a:buChar char="•"/>
            </a:pPr>
            <a:r>
              <a:rPr lang="de-DE" dirty="0"/>
              <a:t>Google Cloud (</a:t>
            </a:r>
            <a:r>
              <a:rPr lang="de-DE" dirty="0" err="1"/>
              <a:t>HomeGraph</a:t>
            </a:r>
            <a:r>
              <a:rPr lang="de-DE" dirty="0"/>
              <a:t> API)</a:t>
            </a:r>
          </a:p>
          <a:p>
            <a:pPr marL="342900" indent="-342900" rtl="0">
              <a:buFont typeface="Arial" panose="020B0604020202020204" pitchFamily="34" charset="0"/>
              <a:buChar char="•"/>
            </a:pPr>
            <a:r>
              <a:rPr lang="de-DE" dirty="0" err="1"/>
              <a:t>Firebase</a:t>
            </a:r>
            <a:r>
              <a:rPr lang="de-DE" dirty="0"/>
              <a:t> (</a:t>
            </a:r>
            <a:r>
              <a:rPr lang="de-DE" dirty="0" err="1"/>
              <a:t>Firestore</a:t>
            </a:r>
            <a:r>
              <a:rPr lang="de-DE" dirty="0"/>
              <a:t>, Hosting, Cloud </a:t>
            </a:r>
            <a:r>
              <a:rPr lang="de-DE" dirty="0" err="1"/>
              <a:t>Functions</a:t>
            </a:r>
            <a:r>
              <a:rPr lang="de-DE" dirty="0"/>
              <a:t>)</a:t>
            </a:r>
          </a:p>
          <a:p>
            <a:pPr marL="342900" indent="-342900" rtl="0">
              <a:buFont typeface="Arial" panose="020B0604020202020204" pitchFamily="34" charset="0"/>
              <a:buChar char="•"/>
            </a:pPr>
            <a:r>
              <a:rPr lang="de-DE" dirty="0"/>
              <a:t>Google Home / </a:t>
            </a:r>
            <a:r>
              <a:rPr lang="de-DE" dirty="0" err="1"/>
              <a:t>Assistant</a:t>
            </a:r>
            <a:endParaRPr lang="de-DE" dirty="0"/>
          </a:p>
        </p:txBody>
      </p:sp>
      <p:pic>
        <p:nvPicPr>
          <p:cNvPr id="8" name="Bildplatzhalter 7" descr="Berge unter dem Nachthimmel kurz vor der Morgendämmerung">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umsplatzhalt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de-DE" dirty="0"/>
              <a:t>2.6.2022</a:t>
            </a:r>
          </a:p>
        </p:txBody>
      </p:sp>
      <p:sp>
        <p:nvSpPr>
          <p:cNvPr id="10" name="Fußzeilenplatzhalt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de-DE" dirty="0"/>
              <a:t>Home Automation</a:t>
            </a:r>
          </a:p>
        </p:txBody>
      </p:sp>
      <p:sp>
        <p:nvSpPr>
          <p:cNvPr id="11" name="Foliennummernplatzhalt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de-DE" smtClean="0"/>
              <a:pPr rtl="0"/>
              <a:t>3</a:t>
            </a:fld>
            <a:endParaRPr lang="de-DE" dirty="0"/>
          </a:p>
        </p:txBody>
      </p:sp>
    </p:spTree>
    <p:extLst>
      <p:ext uri="{BB962C8B-B14F-4D97-AF65-F5344CB8AC3E}">
        <p14:creationId xmlns:p14="http://schemas.microsoft.com/office/powerpoint/2010/main" val="3528741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de-DE" sz="5400" dirty="0" err="1"/>
              <a:t>Introduction</a:t>
            </a:r>
            <a:endParaRPr lang="de-DE" dirty="0"/>
          </a:p>
        </p:txBody>
      </p:sp>
      <p:sp>
        <p:nvSpPr>
          <p:cNvPr id="4" name="Inhaltsplatzhalter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a:bodyPr>
          <a:lstStyle/>
          <a:p>
            <a:pPr rtl="0"/>
            <a:r>
              <a:rPr lang="de-DE" dirty="0"/>
              <a:t>In </a:t>
            </a:r>
            <a:r>
              <a:rPr lang="de-DE" dirty="0" err="1"/>
              <a:t>the</a:t>
            </a:r>
            <a:r>
              <a:rPr lang="de-DE" dirty="0"/>
              <a:t> end </a:t>
            </a:r>
            <a:r>
              <a:rPr lang="de-DE" dirty="0" err="1"/>
              <a:t>you</a:t>
            </a:r>
            <a:r>
              <a:rPr lang="de-DE" dirty="0"/>
              <a:t> will </a:t>
            </a:r>
            <a:r>
              <a:rPr lang="de-DE" dirty="0" err="1"/>
              <a:t>be</a:t>
            </a:r>
            <a:r>
              <a:rPr lang="de-DE" dirty="0"/>
              <a:t> </a:t>
            </a:r>
            <a:r>
              <a:rPr lang="de-DE" dirty="0" err="1"/>
              <a:t>able</a:t>
            </a:r>
            <a:r>
              <a:rPr lang="de-DE" dirty="0"/>
              <a:t> </a:t>
            </a:r>
            <a:r>
              <a:rPr lang="de-DE" dirty="0" err="1"/>
              <a:t>to</a:t>
            </a:r>
            <a:r>
              <a:rPr lang="de-DE" dirty="0"/>
              <a:t>:</a:t>
            </a:r>
          </a:p>
          <a:p>
            <a:pPr marL="342900" indent="-342900" rtl="0">
              <a:buFont typeface="Arial" panose="020B0604020202020204" pitchFamily="34" charset="0"/>
              <a:buChar char="•"/>
            </a:pPr>
            <a:r>
              <a:rPr lang="de-DE" dirty="0"/>
              <a:t>Host </a:t>
            </a:r>
            <a:r>
              <a:rPr lang="de-DE" dirty="0" err="1"/>
              <a:t>websites</a:t>
            </a:r>
            <a:endParaRPr lang="de-DE" dirty="0"/>
          </a:p>
          <a:p>
            <a:pPr marL="342900" indent="-342900">
              <a:buFont typeface="Arial" panose="020B0604020202020204" pitchFamily="34" charset="0"/>
              <a:buChar char="•"/>
            </a:pPr>
            <a:r>
              <a:rPr lang="de-DE" dirty="0"/>
              <a:t>Setup </a:t>
            </a:r>
            <a:r>
              <a:rPr lang="de-DE" dirty="0" err="1"/>
              <a:t>your</a:t>
            </a:r>
            <a:r>
              <a:rPr lang="de-DE" dirty="0"/>
              <a:t> own smart </a:t>
            </a:r>
            <a:r>
              <a:rPr lang="de-DE" dirty="0" err="1"/>
              <a:t>devices</a:t>
            </a:r>
            <a:endParaRPr lang="de-DE" dirty="0"/>
          </a:p>
          <a:p>
            <a:pPr marL="342900" indent="-342900">
              <a:buFont typeface="Arial" panose="020B0604020202020204" pitchFamily="34" charset="0"/>
              <a:buChar char="•"/>
            </a:pPr>
            <a:r>
              <a:rPr lang="de-DE" dirty="0"/>
              <a:t>Control </a:t>
            </a:r>
            <a:r>
              <a:rPr lang="de-DE" dirty="0" err="1"/>
              <a:t>them</a:t>
            </a:r>
            <a:r>
              <a:rPr lang="de-DE" dirty="0"/>
              <a:t> </a:t>
            </a:r>
            <a:r>
              <a:rPr lang="de-DE" dirty="0" err="1"/>
              <a:t>through</a:t>
            </a:r>
            <a:r>
              <a:rPr lang="de-DE" dirty="0"/>
              <a:t> </a:t>
            </a:r>
            <a:r>
              <a:rPr lang="de-DE" dirty="0" err="1"/>
              <a:t>your</a:t>
            </a:r>
            <a:r>
              <a:rPr lang="de-DE" dirty="0"/>
              <a:t> </a:t>
            </a:r>
            <a:r>
              <a:rPr lang="de-DE" dirty="0" err="1"/>
              <a:t>webapp</a:t>
            </a:r>
            <a:r>
              <a:rPr lang="de-DE" dirty="0"/>
              <a:t> </a:t>
            </a:r>
            <a:r>
              <a:rPr lang="de-DE" dirty="0" err="1"/>
              <a:t>or</a:t>
            </a:r>
            <a:r>
              <a:rPr lang="de-DE" dirty="0"/>
              <a:t> Google </a:t>
            </a:r>
            <a:r>
              <a:rPr lang="de-DE" dirty="0" err="1"/>
              <a:t>Assistant</a:t>
            </a:r>
            <a:r>
              <a:rPr lang="de-DE" dirty="0"/>
              <a:t> AI</a:t>
            </a:r>
          </a:p>
        </p:txBody>
      </p:sp>
      <p:pic>
        <p:nvPicPr>
          <p:cNvPr id="8" name="Bildplatzhalter 7" descr="Berge unter dem Nachthimmel kurz vor der Morgendämmerung">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umsplatzhalt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de-DE" dirty="0"/>
              <a:t>2.6.2022</a:t>
            </a:r>
          </a:p>
        </p:txBody>
      </p:sp>
      <p:sp>
        <p:nvSpPr>
          <p:cNvPr id="10" name="Fußzeilenplatzhalt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de-DE" dirty="0"/>
              <a:t>Home Automation</a:t>
            </a:r>
          </a:p>
        </p:txBody>
      </p:sp>
      <p:sp>
        <p:nvSpPr>
          <p:cNvPr id="11" name="Foliennummernplatzhalt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de-DE" smtClean="0"/>
              <a:pPr rtl="0"/>
              <a:t>4</a:t>
            </a:fld>
            <a:endParaRPr lang="de-DE" dirty="0"/>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9FBFF9-0076-2D25-DF07-6C18D2990EE3}"/>
              </a:ext>
            </a:extLst>
          </p:cNvPr>
          <p:cNvSpPr>
            <a:spLocks noGrp="1"/>
          </p:cNvSpPr>
          <p:nvPr>
            <p:ph type="ctrTitle"/>
          </p:nvPr>
        </p:nvSpPr>
        <p:spPr/>
        <p:txBody>
          <a:bodyPr/>
          <a:lstStyle/>
          <a:p>
            <a:r>
              <a:rPr lang="de-DE" dirty="0" err="1"/>
              <a:t>Overview</a:t>
            </a:r>
            <a:endParaRPr lang="de-DE" dirty="0"/>
          </a:p>
        </p:txBody>
      </p:sp>
      <p:sp>
        <p:nvSpPr>
          <p:cNvPr id="3" name="Untertitel 2">
            <a:extLst>
              <a:ext uri="{FF2B5EF4-FFF2-40B4-BE49-F238E27FC236}">
                <a16:creationId xmlns:a16="http://schemas.microsoft.com/office/drawing/2014/main" id="{23AFD0FA-125A-BCAA-FD25-6DBF6937B62D}"/>
              </a:ext>
            </a:extLst>
          </p:cNvPr>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3203861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p:txBody>
          <a:bodyPr/>
          <a:lstStyle/>
          <a:p>
            <a:r>
              <a:rPr lang="de-DE" dirty="0" err="1"/>
              <a:t>Structure</a:t>
            </a:r>
            <a:endParaRPr lang="de-DE" dirty="0"/>
          </a:p>
        </p:txBody>
      </p:sp>
      <p:pic>
        <p:nvPicPr>
          <p:cNvPr id="6" name="Inhaltsplatzhalter 5">
            <a:extLst>
              <a:ext uri="{FF2B5EF4-FFF2-40B4-BE49-F238E27FC236}">
                <a16:creationId xmlns:a16="http://schemas.microsoft.com/office/drawing/2014/main" id="{06C9E7A3-D172-824E-D1E8-50C1D96690F4}"/>
              </a:ext>
            </a:extLst>
          </p:cNvPr>
          <p:cNvPicPr>
            <a:picLocks noGrp="1" noChangeAspect="1"/>
          </p:cNvPicPr>
          <p:nvPr>
            <p:ph idx="1"/>
          </p:nvPr>
        </p:nvPicPr>
        <p:blipFill>
          <a:blip r:embed="rId2"/>
          <a:stretch>
            <a:fillRect/>
          </a:stretch>
        </p:blipFill>
        <p:spPr>
          <a:xfrm>
            <a:off x="1301749" y="2794432"/>
            <a:ext cx="6711462" cy="3326968"/>
          </a:xfrm>
        </p:spPr>
      </p:pic>
      <p:sp>
        <p:nvSpPr>
          <p:cNvPr id="4" name="Foliennummernplatzhalter 3">
            <a:extLst>
              <a:ext uri="{FF2B5EF4-FFF2-40B4-BE49-F238E27FC236}">
                <a16:creationId xmlns:a16="http://schemas.microsoft.com/office/drawing/2014/main" id="{4D51536B-F116-68EF-4625-8616FA94BE89}"/>
              </a:ext>
            </a:extLst>
          </p:cNvPr>
          <p:cNvSpPr>
            <a:spLocks noGrp="1"/>
          </p:cNvSpPr>
          <p:nvPr>
            <p:ph type="sldNum" sz="quarter" idx="12"/>
          </p:nvPr>
        </p:nvSpPr>
        <p:spPr/>
        <p:txBody>
          <a:bodyPr/>
          <a:lstStyle/>
          <a:p>
            <a:pPr rtl="0"/>
            <a:fld id="{D8DA9DAA-006C-4F4B-980E-E3DF019B24E2}" type="slidenum">
              <a:rPr lang="de-DE" noProof="0" smtClean="0"/>
              <a:t>6</a:t>
            </a:fld>
            <a:endParaRPr lang="de-DE" noProof="0"/>
          </a:p>
        </p:txBody>
      </p:sp>
      <p:pic>
        <p:nvPicPr>
          <p:cNvPr id="8" name="Grafik 7">
            <a:extLst>
              <a:ext uri="{FF2B5EF4-FFF2-40B4-BE49-F238E27FC236}">
                <a16:creationId xmlns:a16="http://schemas.microsoft.com/office/drawing/2014/main" id="{70EDF6F8-BC5F-C077-EFF3-000DE3ADF0B7}"/>
              </a:ext>
            </a:extLst>
          </p:cNvPr>
          <p:cNvPicPr>
            <a:picLocks noChangeAspect="1"/>
          </p:cNvPicPr>
          <p:nvPr/>
        </p:nvPicPr>
        <p:blipFill>
          <a:blip r:embed="rId3"/>
          <a:stretch>
            <a:fillRect/>
          </a:stretch>
        </p:blipFill>
        <p:spPr>
          <a:xfrm>
            <a:off x="5937250" y="563418"/>
            <a:ext cx="3937000" cy="1867263"/>
          </a:xfrm>
          <a:prstGeom prst="rect">
            <a:avLst/>
          </a:prstGeom>
          <a:effectLst>
            <a:glow rad="127000">
              <a:schemeClr val="accent1">
                <a:alpha val="43000"/>
              </a:schemeClr>
            </a:glow>
            <a:outerShdw blurRad="50800" dist="63500" dir="5400000" sx="98000" sy="98000" algn="ctr" rotWithShape="0">
              <a:srgbClr val="000000">
                <a:alpha val="0"/>
              </a:srgbClr>
            </a:outerShdw>
          </a:effectLst>
        </p:spPr>
      </p:pic>
      <p:sp>
        <p:nvSpPr>
          <p:cNvPr id="3" name="Textfeld 2">
            <a:extLst>
              <a:ext uri="{FF2B5EF4-FFF2-40B4-BE49-F238E27FC236}">
                <a16:creationId xmlns:a16="http://schemas.microsoft.com/office/drawing/2014/main" id="{DC462817-E9C3-6A43-2463-DF0CFBF32793}"/>
              </a:ext>
            </a:extLst>
          </p:cNvPr>
          <p:cNvSpPr txBox="1"/>
          <p:nvPr/>
        </p:nvSpPr>
        <p:spPr>
          <a:xfrm>
            <a:off x="8845550" y="4070350"/>
            <a:ext cx="2508251" cy="646331"/>
          </a:xfrm>
          <a:prstGeom prst="rect">
            <a:avLst/>
          </a:prstGeom>
          <a:noFill/>
        </p:spPr>
        <p:txBody>
          <a:bodyPr wrap="square" rtlCol="0">
            <a:spAutoFit/>
          </a:bodyPr>
          <a:lstStyle/>
          <a:p>
            <a:r>
              <a:rPr lang="de-DE" dirty="0"/>
              <a:t>But </a:t>
            </a:r>
            <a:r>
              <a:rPr lang="de-DE" dirty="0" err="1"/>
              <a:t>what‘s</a:t>
            </a:r>
            <a:r>
              <a:rPr lang="de-DE" dirty="0"/>
              <a:t> </a:t>
            </a:r>
            <a:r>
              <a:rPr lang="de-DE" dirty="0" err="1"/>
              <a:t>hidden</a:t>
            </a:r>
            <a:r>
              <a:rPr lang="de-DE" dirty="0"/>
              <a:t> in </a:t>
            </a:r>
            <a:r>
              <a:rPr lang="de-DE" dirty="0" err="1"/>
              <a:t>the</a:t>
            </a:r>
            <a:r>
              <a:rPr lang="de-DE" dirty="0"/>
              <a:t> </a:t>
            </a:r>
            <a:r>
              <a:rPr lang="de-DE" dirty="0" err="1"/>
              <a:t>blue</a:t>
            </a:r>
            <a:r>
              <a:rPr lang="de-DE" dirty="0"/>
              <a:t> box?</a:t>
            </a:r>
          </a:p>
        </p:txBody>
      </p:sp>
      <p:cxnSp>
        <p:nvCxnSpPr>
          <p:cNvPr id="15" name="Gerade Verbindung mit Pfeil 14">
            <a:extLst>
              <a:ext uri="{FF2B5EF4-FFF2-40B4-BE49-F238E27FC236}">
                <a16:creationId xmlns:a16="http://schemas.microsoft.com/office/drawing/2014/main" id="{15108347-8A2D-2120-1A1E-3BD9A8466309}"/>
              </a:ext>
            </a:extLst>
          </p:cNvPr>
          <p:cNvCxnSpPr>
            <a:cxnSpLocks/>
          </p:cNvCxnSpPr>
          <p:nvPr/>
        </p:nvCxnSpPr>
        <p:spPr>
          <a:xfrm flipH="1">
            <a:off x="4876800" y="1924050"/>
            <a:ext cx="869950" cy="812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D6D66C67-8A8A-49DE-C199-419C5999DF37}"/>
              </a:ext>
            </a:extLst>
          </p:cNvPr>
          <p:cNvSpPr txBox="1"/>
          <p:nvPr/>
        </p:nvSpPr>
        <p:spPr>
          <a:xfrm>
            <a:off x="3844437" y="2511187"/>
            <a:ext cx="813043" cy="369332"/>
          </a:xfrm>
          <a:prstGeom prst="rect">
            <a:avLst/>
          </a:prstGeom>
          <a:noFill/>
        </p:spPr>
        <p:txBody>
          <a:bodyPr wrap="none" rtlCol="0">
            <a:spAutoFit/>
          </a:bodyPr>
          <a:lstStyle/>
          <a:p>
            <a:r>
              <a:rPr lang="de-DE" dirty="0" err="1"/>
              <a:t>Intent</a:t>
            </a:r>
            <a:endParaRPr lang="de-DE" dirty="0"/>
          </a:p>
        </p:txBody>
      </p:sp>
    </p:spTree>
    <p:extLst>
      <p:ext uri="{BB962C8B-B14F-4D97-AF65-F5344CB8AC3E}">
        <p14:creationId xmlns:p14="http://schemas.microsoft.com/office/powerpoint/2010/main" val="32865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p:txBody>
          <a:bodyPr/>
          <a:lstStyle/>
          <a:p>
            <a:r>
              <a:rPr lang="de-DE" dirty="0" err="1"/>
              <a:t>Structure</a:t>
            </a:r>
            <a:endParaRPr lang="de-DE" dirty="0"/>
          </a:p>
        </p:txBody>
      </p:sp>
      <p:sp>
        <p:nvSpPr>
          <p:cNvPr id="4" name="Foliennummernplatzhalter 3">
            <a:extLst>
              <a:ext uri="{FF2B5EF4-FFF2-40B4-BE49-F238E27FC236}">
                <a16:creationId xmlns:a16="http://schemas.microsoft.com/office/drawing/2014/main" id="{4D51536B-F116-68EF-4625-8616FA94BE89}"/>
              </a:ext>
            </a:extLst>
          </p:cNvPr>
          <p:cNvSpPr>
            <a:spLocks noGrp="1"/>
          </p:cNvSpPr>
          <p:nvPr>
            <p:ph type="sldNum" sz="quarter" idx="12"/>
          </p:nvPr>
        </p:nvSpPr>
        <p:spPr/>
        <p:txBody>
          <a:bodyPr/>
          <a:lstStyle/>
          <a:p>
            <a:pPr rtl="0"/>
            <a:fld id="{D8DA9DAA-006C-4F4B-980E-E3DF019B24E2}" type="slidenum">
              <a:rPr lang="de-DE" noProof="0" smtClean="0"/>
              <a:t>7</a:t>
            </a:fld>
            <a:endParaRPr lang="de-DE" noProof="0"/>
          </a:p>
        </p:txBody>
      </p:sp>
      <p:pic>
        <p:nvPicPr>
          <p:cNvPr id="10" name="Grafik 9">
            <a:extLst>
              <a:ext uri="{FF2B5EF4-FFF2-40B4-BE49-F238E27FC236}">
                <a16:creationId xmlns:a16="http://schemas.microsoft.com/office/drawing/2014/main" id="{08E4E507-360C-6E9E-7B9A-D393AABA663B}"/>
              </a:ext>
            </a:extLst>
          </p:cNvPr>
          <p:cNvPicPr>
            <a:picLocks noChangeAspect="1"/>
          </p:cNvPicPr>
          <p:nvPr/>
        </p:nvPicPr>
        <p:blipFill>
          <a:blip r:embed="rId2"/>
          <a:stretch>
            <a:fillRect/>
          </a:stretch>
        </p:blipFill>
        <p:spPr>
          <a:xfrm>
            <a:off x="2159000" y="2044699"/>
            <a:ext cx="7874000" cy="3608917"/>
          </a:xfrm>
          <a:prstGeom prst="rect">
            <a:avLst/>
          </a:prstGeom>
        </p:spPr>
      </p:pic>
    </p:spTree>
    <p:extLst>
      <p:ext uri="{BB962C8B-B14F-4D97-AF65-F5344CB8AC3E}">
        <p14:creationId xmlns:p14="http://schemas.microsoft.com/office/powerpoint/2010/main" val="2766443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p:txBody>
          <a:bodyPr/>
          <a:lstStyle/>
          <a:p>
            <a:r>
              <a:rPr lang="de-DE" dirty="0" err="1"/>
              <a:t>Structure</a:t>
            </a:r>
            <a:r>
              <a:rPr lang="de-DE" dirty="0"/>
              <a:t> (Execute </a:t>
            </a:r>
            <a:r>
              <a:rPr lang="de-DE" dirty="0" err="1"/>
              <a:t>intent</a:t>
            </a:r>
            <a:r>
              <a:rPr lang="de-DE" dirty="0"/>
              <a:t>)</a:t>
            </a:r>
          </a:p>
        </p:txBody>
      </p:sp>
      <p:sp>
        <p:nvSpPr>
          <p:cNvPr id="4" name="Foliennummernplatzhalter 3">
            <a:extLst>
              <a:ext uri="{FF2B5EF4-FFF2-40B4-BE49-F238E27FC236}">
                <a16:creationId xmlns:a16="http://schemas.microsoft.com/office/drawing/2014/main" id="{4D51536B-F116-68EF-4625-8616FA94BE89}"/>
              </a:ext>
            </a:extLst>
          </p:cNvPr>
          <p:cNvSpPr>
            <a:spLocks noGrp="1"/>
          </p:cNvSpPr>
          <p:nvPr>
            <p:ph type="sldNum" sz="quarter" idx="12"/>
          </p:nvPr>
        </p:nvSpPr>
        <p:spPr/>
        <p:txBody>
          <a:bodyPr/>
          <a:lstStyle/>
          <a:p>
            <a:pPr rtl="0"/>
            <a:fld id="{D8DA9DAA-006C-4F4B-980E-E3DF019B24E2}" type="slidenum">
              <a:rPr lang="de-DE" noProof="0" smtClean="0"/>
              <a:t>8</a:t>
            </a:fld>
            <a:endParaRPr lang="de-DE" noProof="0"/>
          </a:p>
        </p:txBody>
      </p:sp>
      <p:pic>
        <p:nvPicPr>
          <p:cNvPr id="5" name="Grafik 4">
            <a:extLst>
              <a:ext uri="{FF2B5EF4-FFF2-40B4-BE49-F238E27FC236}">
                <a16:creationId xmlns:a16="http://schemas.microsoft.com/office/drawing/2014/main" id="{817577AE-1CD5-5E4B-A111-4E77BA62406A}"/>
              </a:ext>
            </a:extLst>
          </p:cNvPr>
          <p:cNvPicPr>
            <a:picLocks noChangeAspect="1"/>
          </p:cNvPicPr>
          <p:nvPr/>
        </p:nvPicPr>
        <p:blipFill>
          <a:blip r:embed="rId2"/>
          <a:stretch>
            <a:fillRect/>
          </a:stretch>
        </p:blipFill>
        <p:spPr>
          <a:xfrm>
            <a:off x="2425700" y="3283744"/>
            <a:ext cx="6667500" cy="2571750"/>
          </a:xfrm>
          <a:prstGeom prst="rect">
            <a:avLst/>
          </a:prstGeom>
        </p:spPr>
      </p:pic>
      <p:sp>
        <p:nvSpPr>
          <p:cNvPr id="7" name="Inhaltsplatzhalter 2">
            <a:extLst>
              <a:ext uri="{FF2B5EF4-FFF2-40B4-BE49-F238E27FC236}">
                <a16:creationId xmlns:a16="http://schemas.microsoft.com/office/drawing/2014/main" id="{95EF4479-B9A8-13D2-7DB0-18BC2F02867A}"/>
              </a:ext>
            </a:extLst>
          </p:cNvPr>
          <p:cNvSpPr>
            <a:spLocks noGrp="1"/>
          </p:cNvSpPr>
          <p:nvPr>
            <p:ph idx="1"/>
          </p:nvPr>
        </p:nvSpPr>
        <p:spPr>
          <a:xfrm>
            <a:off x="838200" y="1825624"/>
            <a:ext cx="10515600" cy="22784089"/>
          </a:xfrm>
        </p:spPr>
        <p:txBody>
          <a:bodyPr/>
          <a:lstStyle/>
          <a:p>
            <a:pPr marL="0" indent="0">
              <a:buNone/>
            </a:pPr>
            <a:r>
              <a:rPr lang="en-US" dirty="0"/>
              <a:t>The </a:t>
            </a:r>
            <a:r>
              <a:rPr lang="en-US" dirty="0" err="1"/>
              <a:t>HomeGraph</a:t>
            </a:r>
            <a:r>
              <a:rPr lang="en-US" dirty="0"/>
              <a:t> API lets Google Assistant know the devices’ traits and where they are located (e.g. in which room).</a:t>
            </a:r>
          </a:p>
        </p:txBody>
      </p:sp>
    </p:spTree>
    <p:extLst>
      <p:ext uri="{BB962C8B-B14F-4D97-AF65-F5344CB8AC3E}">
        <p14:creationId xmlns:p14="http://schemas.microsoft.com/office/powerpoint/2010/main" val="3760972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de-DE" b="1" cap="all" spc="400" dirty="0">
                <a:solidFill>
                  <a:schemeClr val="bg1"/>
                </a:solidFill>
                <a:latin typeface="+mn-lt"/>
              </a:rPr>
              <a:t>Setup</a:t>
            </a:r>
            <a:endParaRPr lang="de-DE" dirty="0"/>
          </a:p>
        </p:txBody>
      </p:sp>
      <p:sp>
        <p:nvSpPr>
          <p:cNvPr id="3" name="Untertitel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en-US" dirty="0"/>
              <a:t>Using</a:t>
            </a:r>
            <a:r>
              <a:rPr lang="de-DE" dirty="0"/>
              <a:t> </a:t>
            </a:r>
            <a:r>
              <a:rPr lang="de-DE" dirty="0" err="1"/>
              <a:t>Google‘s</a:t>
            </a:r>
            <a:r>
              <a:rPr lang="de-DE" dirty="0"/>
              <a:t> smart </a:t>
            </a:r>
            <a:r>
              <a:rPr lang="en-US" dirty="0"/>
              <a:t>home</a:t>
            </a:r>
            <a:r>
              <a:rPr lang="de-DE" dirty="0"/>
              <a:t> end-</a:t>
            </a:r>
            <a:r>
              <a:rPr lang="de-DE" dirty="0" err="1"/>
              <a:t>to</a:t>
            </a:r>
            <a:r>
              <a:rPr lang="de-DE" dirty="0"/>
              <a:t>-end sample </a:t>
            </a:r>
          </a:p>
        </p:txBody>
      </p:sp>
    </p:spTree>
    <p:extLst>
      <p:ext uri="{BB962C8B-B14F-4D97-AF65-F5344CB8AC3E}">
        <p14:creationId xmlns:p14="http://schemas.microsoft.com/office/powerpoint/2010/main" val="2227882511"/>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0_TF89338750_Win32_OJ107391201.potx" id="{C860647A-45B4-4B00-8C8D-66F72B8CC9C0}" vid="{1179A28C-4DD8-4081-9251-DBA70DDC9787}"/>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{47675D5A-B896-4EA0-AE70-F109072B0A48}tf89338750_win32</Template>
  <TotalTime>0</TotalTime>
  <Words>626</Words>
  <Application>Microsoft Office PowerPoint</Application>
  <PresentationFormat>Breitbild</PresentationFormat>
  <Paragraphs>142</Paragraphs>
  <Slides>28</Slides>
  <Notes>8</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vt:i4>
      </vt:variant>
    </vt:vector>
  </HeadingPairs>
  <TitlesOfParts>
    <vt:vector size="33" baseType="lpstr">
      <vt:lpstr>Arial Unicode MS</vt:lpstr>
      <vt:lpstr>Arial</vt:lpstr>
      <vt:lpstr>Calibri</vt:lpstr>
      <vt:lpstr>Univers</vt:lpstr>
      <vt:lpstr>GradientUnivers</vt:lpstr>
      <vt:lpstr>Home Automation</vt:lpstr>
      <vt:lpstr>Agenda</vt:lpstr>
      <vt:lpstr>Introduction</vt:lpstr>
      <vt:lpstr>Introduction</vt:lpstr>
      <vt:lpstr>Overview</vt:lpstr>
      <vt:lpstr>Structure</vt:lpstr>
      <vt:lpstr>Structure</vt:lpstr>
      <vt:lpstr>Structure (Execute intent)</vt:lpstr>
      <vt:lpstr>Setup</vt:lpstr>
      <vt:lpstr>Setup</vt:lpstr>
      <vt:lpstr>Creating a Google Action</vt:lpstr>
      <vt:lpstr>Creating a Google Action</vt:lpstr>
      <vt:lpstr>Add Request Sync and Report State</vt:lpstr>
      <vt:lpstr>Add Request Sync and Report State</vt:lpstr>
      <vt:lpstr>Add Request Sync and Report State</vt:lpstr>
      <vt:lpstr>Configure Cloud Firestore</vt:lpstr>
      <vt:lpstr>Configure Cloud Firestore</vt:lpstr>
      <vt:lpstr>Configure Cloud Firestore</vt:lpstr>
      <vt:lpstr>Deploy to Firebase Cloud Functions and Hosting</vt:lpstr>
      <vt:lpstr>Deploy to Firebase Cloud Functions and Hosting</vt:lpstr>
      <vt:lpstr>Deploy to Firebase Cloud Functions and Hosting</vt:lpstr>
      <vt:lpstr>Configure your Google Action</vt:lpstr>
      <vt:lpstr>Configure your Google Action</vt:lpstr>
      <vt:lpstr>Connect Google Assistant</vt:lpstr>
      <vt:lpstr>Connect Google Assistant</vt:lpstr>
      <vt:lpstr>It takes half your life before you discover life is a do-it-yourself project.</vt:lpstr>
      <vt:lpstr>Zusammenfassung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dc:title>
  <dc:creator>paul schweng</dc:creator>
  <cp:lastModifiedBy>paul schweng</cp:lastModifiedBy>
  <cp:revision>2</cp:revision>
  <dcterms:created xsi:type="dcterms:W3CDTF">2022-05-30T15:12:43Z</dcterms:created>
  <dcterms:modified xsi:type="dcterms:W3CDTF">2022-05-30T20:56:13Z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